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2" r:id="rId2"/>
    <p:sldId id="330" r:id="rId3"/>
    <p:sldId id="274" r:id="rId4"/>
    <p:sldId id="276" r:id="rId5"/>
    <p:sldId id="277" r:id="rId6"/>
    <p:sldId id="278" r:id="rId7"/>
    <p:sldId id="279" r:id="rId8"/>
    <p:sldId id="280" r:id="rId9"/>
    <p:sldId id="288" r:id="rId10"/>
    <p:sldId id="283" r:id="rId11"/>
    <p:sldId id="310" r:id="rId12"/>
    <p:sldId id="306" r:id="rId13"/>
    <p:sldId id="302" r:id="rId14"/>
    <p:sldId id="303" r:id="rId15"/>
    <p:sldId id="305" r:id="rId16"/>
    <p:sldId id="304" r:id="rId17"/>
    <p:sldId id="309" r:id="rId18"/>
    <p:sldId id="297" r:id="rId19"/>
    <p:sldId id="298" r:id="rId20"/>
    <p:sldId id="328" r:id="rId21"/>
    <p:sldId id="311" r:id="rId22"/>
    <p:sldId id="287" r:id="rId23"/>
    <p:sldId id="312" r:id="rId24"/>
    <p:sldId id="319" r:id="rId25"/>
    <p:sldId id="322" r:id="rId26"/>
    <p:sldId id="321" r:id="rId27"/>
    <p:sldId id="301" r:id="rId28"/>
    <p:sldId id="291" r:id="rId29"/>
    <p:sldId id="284" r:id="rId30"/>
    <p:sldId id="323" r:id="rId31"/>
    <p:sldId id="324" r:id="rId32"/>
    <p:sldId id="331" r:id="rId33"/>
    <p:sldId id="332" r:id="rId34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3C2"/>
    <a:srgbClr val="AC480D"/>
    <a:srgbClr val="60C06B"/>
    <a:srgbClr val="B3AB6D"/>
    <a:srgbClr val="144681"/>
    <a:srgbClr val="00538D"/>
    <a:srgbClr val="DED100"/>
    <a:srgbClr val="81203B"/>
    <a:srgbClr val="006871"/>
    <a:srgbClr val="813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3E05C1-93FE-45D2-B374-E8ED2B0DB6CE}" type="datetimeFigureOut">
              <a:rPr lang="sv-SE"/>
              <a:pPr>
                <a:defRPr/>
              </a:pPr>
              <a:t>2023-06-05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10EF274-197F-4308-AD02-8A925986064A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9D7EC6-D716-4FB9-AA0B-7398D8C1123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4007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6497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26767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267672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82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72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551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96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96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573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7809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2326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648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536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15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194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319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019800"/>
            <a:ext cx="12192000" cy="838200"/>
          </a:xfrm>
          <a:prstGeom prst="rect">
            <a:avLst/>
          </a:prstGeom>
          <a:solidFill>
            <a:srgbClr val="1446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sv-SE" sz="2400"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195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2284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</a:defRPr>
            </a:lvl1pPr>
          </a:lstStyle>
          <a:p>
            <a:endParaRPr lang="sv-SE" altLang="sv-SE"/>
          </a:p>
        </p:txBody>
      </p:sp>
      <p:pic>
        <p:nvPicPr>
          <p:cNvPr id="8" name="Picture 7" descr="Karlskrona_kommun_Vi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6265862"/>
            <a:ext cx="1362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59696" y="1376363"/>
            <a:ext cx="7940576" cy="1470025"/>
          </a:xfrm>
          <a:solidFill>
            <a:srgbClr val="D9D3C2"/>
          </a:solidFill>
        </p:spPr>
        <p:txBody>
          <a:bodyPr/>
          <a:lstStyle/>
          <a:p>
            <a:r>
              <a:rPr lang="sv-SE" dirty="0" smtClean="0">
                <a:latin typeface="Monotype Corsiva" panose="03010101010201010101" pitchFamily="66" charset="0"/>
              </a:rPr>
              <a:t>Tillväxt ur skolsköterskans perspektiv</a:t>
            </a:r>
            <a:endParaRPr lang="sv-SE" dirty="0">
              <a:latin typeface="Monotype Corsiva" panose="03010101010201010101" pitchFamily="66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765872" y="3789040"/>
            <a:ext cx="8534400" cy="1752600"/>
          </a:xfrm>
        </p:spPr>
        <p:txBody>
          <a:bodyPr/>
          <a:lstStyle/>
          <a:p>
            <a:r>
              <a:rPr lang="sv-SE" sz="2400" dirty="0" smtClean="0"/>
              <a:t>-Hur ser barns normala tillväxt ut?</a:t>
            </a:r>
          </a:p>
          <a:p>
            <a:r>
              <a:rPr lang="sv-SE" sz="2400" dirty="0" smtClean="0"/>
              <a:t>-När kommer puberteten?</a:t>
            </a:r>
          </a:p>
          <a:p>
            <a:r>
              <a:rPr lang="sv-SE" sz="2400" dirty="0" smtClean="0"/>
              <a:t>-Hur bedöma vikt och längdkurvan?</a:t>
            </a:r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dirty="0" smtClean="0"/>
              <a:t>Martin Lindqvist Skolläkare</a:t>
            </a:r>
          </a:p>
          <a:p>
            <a:r>
              <a:rPr lang="sv-SE" altLang="sv-SE" dirty="0" smtClean="0"/>
              <a:t>Skolsköterskekongress 10-11 maj 2023</a:t>
            </a:r>
            <a:endParaRPr lang="sv-SE" altLang="sv-SE" dirty="0"/>
          </a:p>
        </p:txBody>
      </p:sp>
      <p:pic>
        <p:nvPicPr>
          <p:cNvPr id="4098" name="Picture 2" descr="Längd som mäter barn vektor illustrationer. Illustration av barn - 53736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2" y="980728"/>
            <a:ext cx="2664296" cy="27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 bwMode="auto">
          <a:xfrm>
            <a:off x="2927648" y="980728"/>
            <a:ext cx="233300" cy="2759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normal tillväxt behövs: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Avsaknad av kronisk sjukdom.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Emotionell stabilitet, säkra familjeförhållanden.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Adekvat nutrition.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Normal hormonell funktion.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Avsaknad av defekter i cell- och </a:t>
            </a:r>
            <a:r>
              <a:rPr lang="sv-SE" altLang="sv-SE" sz="2400" kern="1200" dirty="0" err="1">
                <a:solidFill>
                  <a:srgbClr val="000000"/>
                </a:solidFill>
                <a:latin typeface="Tahoma"/>
              </a:rPr>
              <a:t>skelett-tillväxt</a:t>
            </a: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82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mäter vi barn?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Några fel i bilden?</a:t>
            </a:r>
          </a:p>
          <a:p>
            <a:endParaRPr lang="sv-SE" dirty="0"/>
          </a:p>
          <a:p>
            <a:r>
              <a:rPr lang="sv-SE" dirty="0" smtClean="0"/>
              <a:t>Hälarna mot väggen</a:t>
            </a:r>
          </a:p>
          <a:p>
            <a:r>
              <a:rPr lang="sv-SE" dirty="0" smtClean="0"/>
              <a:t>Ryggen mot väggen</a:t>
            </a:r>
          </a:p>
          <a:p>
            <a:r>
              <a:rPr lang="sv-SE" dirty="0" smtClean="0"/>
              <a:t>Titta rakt fram</a:t>
            </a:r>
          </a:p>
          <a:p>
            <a:r>
              <a:rPr lang="sv-SE" dirty="0" smtClean="0"/>
              <a:t>Den som mäter skall vara rakt framför</a:t>
            </a:r>
          </a:p>
          <a:p>
            <a:r>
              <a:rPr lang="sv-SE" dirty="0" smtClean="0"/>
              <a:t>I höjd med barnet och mätstickan</a:t>
            </a:r>
          </a:p>
          <a:p>
            <a:r>
              <a:rPr lang="sv-SE" dirty="0" smtClean="0"/>
              <a:t>Håll lätt/sträck i nacken</a:t>
            </a:r>
          </a:p>
          <a:p>
            <a:r>
              <a:rPr lang="sv-SE" dirty="0" smtClean="0"/>
              <a:t>Barnets fötter får inte lyfta från marken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/>
              <a:t>Korta vuxna överskattar ofta sin längd</a:t>
            </a:r>
          </a:p>
          <a:p>
            <a:r>
              <a:rPr lang="sv-SE" dirty="0"/>
              <a:t>Långa vuxna underskattar ofta sin längd</a:t>
            </a:r>
          </a:p>
          <a:p>
            <a:r>
              <a:rPr lang="sv-SE" dirty="0"/>
              <a:t>Mät gärna föräldrarna också vid tveksamhet!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6" name="Picture 2" descr="Digital längdmätare - Mät längden med ett knapptryck | SmartaSa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548680"/>
            <a:ext cx="4761359" cy="47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ätutrustning och mätteknik - Svensk Förening för Pediatrisk Endokrinologi  och Diab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114014"/>
            <a:ext cx="4341569" cy="33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8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Tänk på vid varje mätning och vägning av barn:</a:t>
            </a:r>
          </a:p>
          <a:p>
            <a:endParaRPr lang="sv-SE" dirty="0"/>
          </a:p>
          <a:p>
            <a:r>
              <a:rPr lang="sv-SE" dirty="0" smtClean="0">
                <a:solidFill>
                  <a:srgbClr val="AC480D"/>
                </a:solidFill>
                <a:latin typeface="Freestyle Script" panose="030804020302050B0404" pitchFamily="66" charset="0"/>
              </a:rPr>
              <a:t>Växer barnet normalt?</a:t>
            </a:r>
          </a:p>
          <a:p>
            <a:r>
              <a:rPr lang="sv-SE" dirty="0" smtClean="0">
                <a:solidFill>
                  <a:srgbClr val="AC480D"/>
                </a:solidFill>
                <a:latin typeface="Freestyle Script" panose="030804020302050B0404" pitchFamily="66" charset="0"/>
              </a:rPr>
              <a:t>Finns avvikelser som tecken på sjukdom eller psykosocial ohälsa?</a:t>
            </a:r>
          </a:p>
          <a:p>
            <a:r>
              <a:rPr lang="sv-SE" dirty="0" smtClean="0">
                <a:solidFill>
                  <a:srgbClr val="AC480D"/>
                </a:solidFill>
                <a:latin typeface="Freestyle Script" panose="030804020302050B0404" pitchFamily="66" charset="0"/>
              </a:rPr>
              <a:t>Stämmer tillväxten med puberteten?</a:t>
            </a:r>
          </a:p>
          <a:p>
            <a:pPr marL="0" indent="0">
              <a:buNone/>
            </a:pPr>
            <a:endParaRPr lang="sv-SE" dirty="0">
              <a:solidFill>
                <a:srgbClr val="AC480D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06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kan man bedöma om barnet växer normalt, då?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403350"/>
            <a:ext cx="103632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sv-SE" sz="2400" dirty="0" smtClean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Är </a:t>
            </a:r>
            <a:r>
              <a:rPr lang="sv-SE" sz="2400" dirty="0"/>
              <a:t>barnets storlek normal jämfört med jämnåriga?</a:t>
            </a:r>
          </a:p>
          <a:p>
            <a:pPr marL="0" indent="0">
              <a:buNone/>
            </a:pPr>
            <a:r>
              <a:rPr lang="sv-SE" sz="2400" dirty="0"/>
              <a:t>Växer barnet enligt sin ärftlighet?</a:t>
            </a:r>
          </a:p>
          <a:p>
            <a:pPr marL="0" indent="0">
              <a:buNone/>
            </a:pPr>
            <a:r>
              <a:rPr lang="sv-SE" sz="2400" dirty="0" smtClean="0"/>
              <a:t>Har barnet en normal tillväxthastighet?</a:t>
            </a:r>
          </a:p>
          <a:p>
            <a:pPr marL="0" indent="0">
              <a:buNone/>
            </a:pPr>
            <a:r>
              <a:rPr lang="sv-SE" sz="2400" dirty="0" smtClean="0"/>
              <a:t>Följer barnets tillväxt puberteten?</a:t>
            </a:r>
          </a:p>
          <a:p>
            <a:pPr marL="0" indent="0">
              <a:buNone/>
            </a:pPr>
            <a:r>
              <a:rPr lang="sv-SE" sz="2400" dirty="0" smtClean="0"/>
              <a:t>Utvecklas barnets vikt normalt jämfört med dess längd?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rgbClr val="00538D"/>
                </a:solidFill>
              </a:rPr>
              <a:t>Har barnet normala proportioner?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rgbClr val="00538D"/>
                </a:solidFill>
              </a:rPr>
              <a:t>Är barnets utseende annorlunda?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8083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Barnets storlek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Barnets storlek är en ögonblicksbild. </a:t>
            </a:r>
          </a:p>
          <a:p>
            <a:r>
              <a:rPr lang="sv-SE" dirty="0" smtClean="0"/>
              <a:t>Om det avviker rejält kan det vara tecken på ohälsa/sjukdom.</a:t>
            </a:r>
          </a:p>
          <a:p>
            <a:r>
              <a:rPr lang="sv-SE" dirty="0" smtClean="0"/>
              <a:t>Genomsnittsvärden i förhållande till ålder = </a:t>
            </a:r>
            <a:r>
              <a:rPr lang="sv-SE" dirty="0" err="1" smtClean="0"/>
              <a:t>Standardeviationer</a:t>
            </a:r>
            <a:r>
              <a:rPr lang="sv-SE" dirty="0"/>
              <a:t> </a:t>
            </a:r>
            <a:r>
              <a:rPr lang="sv-SE" dirty="0" smtClean="0"/>
              <a:t>= kanal på tillväxtkurvan</a:t>
            </a:r>
          </a:p>
          <a:p>
            <a:r>
              <a:rPr lang="sv-SE" dirty="0" smtClean="0"/>
              <a:t>Standarddeviationer </a:t>
            </a:r>
          </a:p>
          <a:p>
            <a:pPr lvl="2"/>
            <a:r>
              <a:rPr lang="sv-SE" dirty="0" smtClean="0"/>
              <a:t>99% inom +/- 3 SD</a:t>
            </a:r>
          </a:p>
          <a:p>
            <a:pPr lvl="2"/>
            <a:r>
              <a:rPr lang="sv-SE" dirty="0" smtClean="0"/>
              <a:t>95% inom +/- 2 SD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15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Barnets storlek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Ett barn med längd kortare än -2SD </a:t>
            </a:r>
          </a:p>
          <a:p>
            <a:pPr lvl="2"/>
            <a:r>
              <a:rPr lang="sv-SE" dirty="0" smtClean="0"/>
              <a:t>har en sannolikhet för underliggande sjukdom på 20 %</a:t>
            </a:r>
          </a:p>
          <a:p>
            <a:pPr lvl="2"/>
            <a:r>
              <a:rPr lang="sv-SE" dirty="0" smtClean="0"/>
              <a:t>risken för psykosocial ohälsa ligger kring 30%.</a:t>
            </a:r>
          </a:p>
          <a:p>
            <a:pPr lvl="2"/>
            <a:r>
              <a:rPr lang="sv-SE" dirty="0" smtClean="0"/>
              <a:t>Helst bedömning av barnläkare någon gång under uppväxten</a:t>
            </a:r>
          </a:p>
          <a:p>
            <a:pPr marL="914400" lvl="2" indent="0">
              <a:buNone/>
            </a:pPr>
            <a:endParaRPr lang="sv-SE" dirty="0" smtClean="0"/>
          </a:p>
          <a:p>
            <a:r>
              <a:rPr lang="sv-SE" dirty="0" smtClean="0"/>
              <a:t>Ett barns vikt är beroende av längden – bedöm alltid vikt med hjälp av BMI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223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Växa enligt sin ärftlighet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Friska barn förväntas växa enligt sitt arv</a:t>
            </a:r>
          </a:p>
          <a:p>
            <a:r>
              <a:rPr lang="sv-SE" sz="2800" dirty="0" smtClean="0"/>
              <a:t>Genom medelföräldralängden (MPH eller Target </a:t>
            </a:r>
            <a:r>
              <a:rPr lang="sv-SE" sz="2800" dirty="0" err="1" smtClean="0"/>
              <a:t>height</a:t>
            </a:r>
            <a:r>
              <a:rPr lang="sv-SE" sz="2800" dirty="0" smtClean="0"/>
              <a:t>) får man fram vilken kanal barnet borde följa</a:t>
            </a:r>
          </a:p>
          <a:p>
            <a:r>
              <a:rPr lang="sv-SE" sz="2800" dirty="0" smtClean="0"/>
              <a:t>98% av alla barn växer inom +/- 1,5 SD jämfört med MPH</a:t>
            </a:r>
          </a:p>
          <a:p>
            <a:r>
              <a:rPr lang="sv-SE" sz="2800" dirty="0" smtClean="0"/>
              <a:t>Barn som är mer än 1,5 SD kortare än MPH har ofta sjukdom eller syndrom</a:t>
            </a:r>
            <a:endParaRPr lang="sv-SE" sz="2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18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Medelföräldralängd, MPH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2"/>
          </p:nvPr>
        </p:nvSpPr>
        <p:spPr>
          <a:xfrm>
            <a:off x="609601" y="1408809"/>
            <a:ext cx="4011084" cy="449158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Med föräldrarnas längder införda ritar PMO automatiskt in ett streck i nomogrammet.</a:t>
            </a:r>
          </a:p>
          <a:p>
            <a:r>
              <a:rPr lang="sv-SE" dirty="0" smtClean="0"/>
              <a:t>(Pro Renata ritar även in hjälplinjer)</a:t>
            </a:r>
          </a:p>
          <a:p>
            <a:endParaRPr lang="sv-SE" dirty="0" smtClean="0"/>
          </a:p>
          <a:p>
            <a:r>
              <a:rPr lang="sv-SE" dirty="0" smtClean="0"/>
              <a:t>Dra ett rakt streck motsvarande pilen i bilden ut till 18årslinjen. Det är MPH.</a:t>
            </a:r>
          </a:p>
          <a:p>
            <a:r>
              <a:rPr lang="sv-SE" dirty="0" smtClean="0"/>
              <a:t>I exemplet -1,4 SD eller 170 cm</a:t>
            </a:r>
          </a:p>
          <a:p>
            <a:endParaRPr lang="sv-SE" dirty="0" smtClean="0"/>
          </a:p>
          <a:p>
            <a:r>
              <a:rPr lang="sv-SE" dirty="0" smtClean="0"/>
              <a:t>Barnet ska växa inom +- 1,5 SD från detta eller +- 8,5cm</a:t>
            </a:r>
          </a:p>
          <a:p>
            <a:endParaRPr lang="sv-SE" dirty="0" smtClean="0"/>
          </a:p>
          <a:p>
            <a:r>
              <a:rPr lang="sv-SE" dirty="0" smtClean="0"/>
              <a:t>I exemplet blir det +0,1 till -2,9 SD alternativt </a:t>
            </a:r>
          </a:p>
          <a:p>
            <a:r>
              <a:rPr lang="sv-SE" dirty="0" smtClean="0"/>
              <a:t>170 cm +- 8,5 cm = 162-179cm. </a:t>
            </a:r>
          </a:p>
          <a:p>
            <a:endParaRPr lang="sv-SE" dirty="0" smtClean="0"/>
          </a:p>
          <a:p>
            <a:r>
              <a:rPr lang="sv-SE" dirty="0" smtClean="0"/>
              <a:t>De röda linjerna visar kanalen barnet ska växa i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3074" name="Picture 2" descr="d531eb84-284c-4dfb-9a01-32b301329cbd@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8"/>
          <a:stretch/>
        </p:blipFill>
        <p:spPr bwMode="auto">
          <a:xfrm rot="5400000">
            <a:off x="5184816" y="-9525"/>
            <a:ext cx="5979499" cy="65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Märta 14 år</a:t>
            </a:r>
            <a:br>
              <a:rPr lang="sv-SE" dirty="0" smtClean="0"/>
            </a:br>
            <a:r>
              <a:rPr lang="sv-SE" dirty="0" smtClean="0"/>
              <a:t>- Hur lång blir hon?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76622" y="620688"/>
            <a:ext cx="3996419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Vad är Märtas </a:t>
            </a:r>
            <a:r>
              <a:rPr lang="sv-SE" dirty="0" err="1" smtClean="0"/>
              <a:t>Mean</a:t>
            </a:r>
            <a:r>
              <a:rPr lang="sv-SE" dirty="0" smtClean="0"/>
              <a:t> </a:t>
            </a:r>
            <a:r>
              <a:rPr lang="sv-SE" dirty="0" err="1" smtClean="0"/>
              <a:t>Parental</a:t>
            </a:r>
            <a:r>
              <a:rPr lang="sv-SE" dirty="0" smtClean="0"/>
              <a:t> </a:t>
            </a:r>
            <a:r>
              <a:rPr lang="sv-SE" dirty="0" err="1" smtClean="0"/>
              <a:t>Height</a:t>
            </a:r>
            <a:r>
              <a:rPr lang="sv-SE" dirty="0" smtClean="0"/>
              <a:t> (MPH)?</a:t>
            </a:r>
          </a:p>
          <a:p>
            <a:r>
              <a:rPr lang="sv-SE" dirty="0" smtClean="0"/>
              <a:t>Mamma 179cm</a:t>
            </a:r>
          </a:p>
          <a:p>
            <a:r>
              <a:rPr lang="sv-SE" dirty="0" smtClean="0"/>
              <a:t>Pappa 187cm</a:t>
            </a:r>
          </a:p>
          <a:p>
            <a:endParaRPr lang="sv-SE" dirty="0"/>
          </a:p>
          <a:p>
            <a:r>
              <a:rPr lang="sv-SE" u="sng" dirty="0" smtClean="0">
                <a:solidFill>
                  <a:srgbClr val="00538D"/>
                </a:solidFill>
              </a:rPr>
              <a:t>179 + 187 – 13  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            2		=   176,5 cm</a:t>
            </a:r>
          </a:p>
          <a:p>
            <a:r>
              <a:rPr lang="sv-SE" dirty="0" smtClean="0"/>
              <a:t>Hur ritar man in den i kurvan med spridningsmått?</a:t>
            </a:r>
          </a:p>
          <a:p>
            <a:endParaRPr lang="sv-SE" dirty="0"/>
          </a:p>
          <a:p>
            <a:r>
              <a:rPr lang="sv-SE" dirty="0" smtClean="0">
                <a:solidFill>
                  <a:srgbClr val="00538D"/>
                </a:solidFill>
              </a:rPr>
              <a:t>176,5 +/-8,5  = Mellan168 och185cm i slutlängd</a:t>
            </a:r>
            <a:endParaRPr lang="sv-SE" dirty="0">
              <a:solidFill>
                <a:srgbClr val="00538D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456040" y="476672"/>
            <a:ext cx="3024336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Märta 14 år</a:t>
            </a:r>
            <a:br>
              <a:rPr lang="sv-SE" dirty="0" smtClean="0"/>
            </a:br>
            <a:r>
              <a:rPr lang="sv-SE" dirty="0" smtClean="0"/>
              <a:t>- Hur lång blir hon?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096000" y="620688"/>
            <a:ext cx="3996419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176,5 +/-8,5  = Mellan168 och185cm i slutlängd</a:t>
            </a:r>
          </a:p>
          <a:p>
            <a:endParaRPr lang="sv-SE" dirty="0" smtClean="0"/>
          </a:p>
          <a:p>
            <a:r>
              <a:rPr lang="sv-SE" dirty="0" smtClean="0"/>
              <a:t>Kommer hon komma inom sin MPH?</a:t>
            </a:r>
          </a:p>
          <a:p>
            <a:endParaRPr lang="sv-SE" dirty="0"/>
          </a:p>
          <a:p>
            <a:r>
              <a:rPr lang="sv-SE" dirty="0" smtClean="0">
                <a:solidFill>
                  <a:srgbClr val="00538D"/>
                </a:solidFill>
              </a:rPr>
              <a:t>Nej.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Längden går heller inte att påverka efter mensdebut. Flickor är oftast färdigvuxna 2-3 år efter mensdebuten.</a:t>
            </a:r>
          </a:p>
          <a:p>
            <a:endParaRPr lang="sv-SE" dirty="0" smtClean="0"/>
          </a:p>
          <a:p>
            <a:r>
              <a:rPr lang="sv-SE" dirty="0" smtClean="0"/>
              <a:t>Kvarstående tillväxt efter mensdebut: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cirka 6-8 (-10) cm.</a:t>
            </a:r>
          </a:p>
          <a:p>
            <a:endParaRPr lang="sv-SE" dirty="0">
              <a:solidFill>
                <a:srgbClr val="00538D"/>
              </a:solidFill>
            </a:endParaRP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482329" y="476672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6482329" y="476672"/>
            <a:ext cx="2926039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Rak koppling 12"/>
          <p:cNvCxnSpPr/>
          <p:nvPr/>
        </p:nvCxnSpPr>
        <p:spPr bwMode="auto">
          <a:xfrm flipV="1">
            <a:off x="8616280" y="980728"/>
            <a:ext cx="792088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5-uddig stjärna 13"/>
          <p:cNvSpPr/>
          <p:nvPr/>
        </p:nvSpPr>
        <p:spPr bwMode="auto">
          <a:xfrm>
            <a:off x="9336360" y="1196752"/>
            <a:ext cx="144016" cy="16634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Rak koppling 15"/>
          <p:cNvCxnSpPr/>
          <p:nvPr/>
        </p:nvCxnSpPr>
        <p:spPr bwMode="auto">
          <a:xfrm flipV="1">
            <a:off x="8616280" y="1556792"/>
            <a:ext cx="792088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Rak koppling 20"/>
          <p:cNvCxnSpPr>
            <a:endCxn id="14" idx="4"/>
          </p:cNvCxnSpPr>
          <p:nvPr/>
        </p:nvCxnSpPr>
        <p:spPr bwMode="auto">
          <a:xfrm flipH="1" flipV="1">
            <a:off x="9480376" y="1260288"/>
            <a:ext cx="288032" cy="8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Högerpil 21"/>
          <p:cNvSpPr/>
          <p:nvPr/>
        </p:nvSpPr>
        <p:spPr bwMode="auto">
          <a:xfrm>
            <a:off x="9192344" y="1664042"/>
            <a:ext cx="216024" cy="1976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mäter vi barns tillväxt?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 smtClean="0"/>
          </a:p>
          <a:p>
            <a:r>
              <a:rPr lang="sv-SE" sz="2800" dirty="0" smtClean="0"/>
              <a:t>Barns tillväxt är en viktig markör för hälsa</a:t>
            </a:r>
          </a:p>
          <a:p>
            <a:r>
              <a:rPr lang="sv-SE" sz="2800" dirty="0" smtClean="0"/>
              <a:t>Kroniska sjukdomar kan visa sig som dålig tillväxt</a:t>
            </a:r>
          </a:p>
          <a:p>
            <a:r>
              <a:rPr lang="sv-SE" sz="2800" dirty="0" smtClean="0"/>
              <a:t>Dålig tillväxt vid tex psykosociala problem</a:t>
            </a:r>
          </a:p>
          <a:p>
            <a:r>
              <a:rPr lang="sv-SE" sz="2800" dirty="0" smtClean="0"/>
              <a:t>Tillväxtkurvan ger en bra grund att stå på vid livsstilsråd till barn och familjer</a:t>
            </a:r>
            <a:endParaRPr lang="sv-SE" sz="2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77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Fredrik 10 år</a:t>
            </a:r>
            <a:br>
              <a:rPr lang="sv-SE" dirty="0" smtClean="0"/>
            </a:br>
            <a:r>
              <a:rPr lang="sv-SE" dirty="0" smtClean="0"/>
              <a:t>- Växer han normalt?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54"/>
          <a:stretch/>
        </p:blipFill>
        <p:spPr>
          <a:xfrm>
            <a:off x="6168008" y="620688"/>
            <a:ext cx="3987163" cy="528261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Frisk kille som spelar ishockey.</a:t>
            </a:r>
          </a:p>
          <a:p>
            <a:r>
              <a:rPr lang="sv-SE" dirty="0" smtClean="0"/>
              <a:t>Är bland dom kortaste i laget. </a:t>
            </a:r>
          </a:p>
          <a:p>
            <a:r>
              <a:rPr lang="sv-SE" dirty="0" smtClean="0"/>
              <a:t>Vill växa och bli stor och stark!</a:t>
            </a:r>
          </a:p>
          <a:p>
            <a:endParaRPr lang="sv-SE" dirty="0"/>
          </a:p>
          <a:p>
            <a:r>
              <a:rPr lang="sv-SE" dirty="0" smtClean="0"/>
              <a:t>Hamnar han inom sina medelföräldralängder?</a:t>
            </a:r>
          </a:p>
          <a:p>
            <a:endParaRPr lang="sv-SE" dirty="0"/>
          </a:p>
          <a:p>
            <a:r>
              <a:rPr lang="sv-SE" u="sng" dirty="0" smtClean="0">
                <a:solidFill>
                  <a:srgbClr val="0070C0"/>
                </a:solidFill>
              </a:rPr>
              <a:t>186 + 152 + 13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           2		= 175,5 cm</a:t>
            </a:r>
          </a:p>
          <a:p>
            <a:endParaRPr lang="sv-SE" dirty="0"/>
          </a:p>
          <a:p>
            <a:r>
              <a:rPr lang="sv-SE" dirty="0" smtClean="0"/>
              <a:t>Med spridningsmått +/- 8,5 cm:</a:t>
            </a:r>
          </a:p>
          <a:p>
            <a:endParaRPr lang="sv-SE" dirty="0"/>
          </a:p>
          <a:p>
            <a:r>
              <a:rPr lang="sv-SE" dirty="0" smtClean="0">
                <a:solidFill>
                  <a:srgbClr val="0070C0"/>
                </a:solidFill>
              </a:rPr>
              <a:t>Mellan 167 och 184 cm i slutlängd eller </a:t>
            </a:r>
          </a:p>
          <a:p>
            <a:r>
              <a:rPr lang="sv-SE" dirty="0" smtClean="0">
                <a:solidFill>
                  <a:srgbClr val="0070C0"/>
                </a:solidFill>
              </a:rPr>
              <a:t>-2,5 SD till + 0,5 SD</a:t>
            </a:r>
          </a:p>
          <a:p>
            <a:endParaRPr lang="sv-SE" dirty="0">
              <a:solidFill>
                <a:srgbClr val="0070C0"/>
              </a:solidFill>
            </a:endParaRPr>
          </a:p>
          <a:p>
            <a:r>
              <a:rPr lang="sv-SE" dirty="0" smtClean="0"/>
              <a:t>Han växer på -2 SD nu och växer inom sin MPH, men i den lägre delen. Lättare att avgöra slutlängden när han väl knickar upp i pubertetsspurten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312024" y="404664"/>
            <a:ext cx="3168352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barnet en normal tillväxthastighet?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Avvikande tillväxthastighet är det säkraste och viktigaste tecknet på tillväxtkurvan för att ett barn är sjukt eller vanvårdat.</a:t>
            </a:r>
          </a:p>
          <a:p>
            <a:r>
              <a:rPr lang="sv-SE" sz="2800" dirty="0" smtClean="0"/>
              <a:t>Barn ska i princip följa sin tillväxtkanal</a:t>
            </a:r>
          </a:p>
          <a:p>
            <a:r>
              <a:rPr lang="sv-SE" sz="2800" dirty="0" smtClean="0"/>
              <a:t>Inte mer avvikelse än 0,5 SD på 6 månader, eller totalt 0,7 SD på 3 år.</a:t>
            </a:r>
          </a:p>
          <a:p>
            <a:r>
              <a:rPr lang="sv-SE" sz="2800" dirty="0" smtClean="0"/>
              <a:t>En större avvikelse </a:t>
            </a:r>
            <a:r>
              <a:rPr lang="sv-SE" sz="2800" i="1" dirty="0" smtClean="0"/>
              <a:t>kan</a:t>
            </a:r>
            <a:r>
              <a:rPr lang="sv-SE" sz="2800" dirty="0" smtClean="0"/>
              <a:t> vara tillåten i puberteten beroende på om barnet är tidigt eller sent</a:t>
            </a:r>
            <a:endParaRPr lang="sv-SE" sz="2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8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Mira 11 år</a:t>
            </a:r>
            <a:br>
              <a:rPr lang="sv-SE" dirty="0" smtClean="0"/>
            </a:br>
            <a:r>
              <a:rPr lang="sv-SE" dirty="0" smtClean="0"/>
              <a:t>-Står stilla i längdtillväxten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73935" y="620688"/>
            <a:ext cx="4001793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62000" y="1434553"/>
            <a:ext cx="4011084" cy="4491585"/>
          </a:xfrm>
        </p:spPr>
        <p:txBody>
          <a:bodyPr/>
          <a:lstStyle/>
          <a:p>
            <a:r>
              <a:rPr lang="sv-SE" dirty="0" smtClean="0"/>
              <a:t>Rutinkontroll hos skolsköterska av vikt + längd</a:t>
            </a:r>
          </a:p>
          <a:p>
            <a:endParaRPr lang="sv-SE" dirty="0" smtClean="0"/>
          </a:p>
          <a:p>
            <a:r>
              <a:rPr lang="sv-SE" dirty="0" smtClean="0"/>
              <a:t>Vilket planar mest?</a:t>
            </a:r>
          </a:p>
          <a:p>
            <a:r>
              <a:rPr lang="sv-SE" dirty="0" smtClean="0"/>
              <a:t>Beror det på nutritionen?</a:t>
            </a:r>
          </a:p>
          <a:p>
            <a:r>
              <a:rPr lang="sv-SE" dirty="0" smtClean="0"/>
              <a:t>Underliggande sjukdom?</a:t>
            </a:r>
          </a:p>
          <a:p>
            <a:endParaRPr lang="sv-SE" dirty="0"/>
          </a:p>
          <a:p>
            <a:r>
              <a:rPr lang="sv-SE" dirty="0" smtClean="0"/>
              <a:t>Remiss till barnkliniken för bedömning!</a:t>
            </a:r>
          </a:p>
          <a:p>
            <a:r>
              <a:rPr lang="sv-SE" dirty="0"/>
              <a:t>	</a:t>
            </a:r>
            <a:r>
              <a:rPr lang="sv-SE" dirty="0" smtClean="0"/>
              <a:t>Celiaki?</a:t>
            </a:r>
          </a:p>
          <a:p>
            <a:r>
              <a:rPr lang="sv-SE" dirty="0"/>
              <a:t>	</a:t>
            </a:r>
            <a:r>
              <a:rPr lang="sv-SE" dirty="0" err="1" smtClean="0"/>
              <a:t>Crohn</a:t>
            </a:r>
            <a:r>
              <a:rPr lang="sv-SE" dirty="0" smtClean="0"/>
              <a:t>?</a:t>
            </a:r>
          </a:p>
          <a:p>
            <a:r>
              <a:rPr lang="sv-SE" dirty="0"/>
              <a:t>	</a:t>
            </a:r>
            <a:r>
              <a:rPr lang="sv-SE" dirty="0" smtClean="0"/>
              <a:t>Njursjukdom?</a:t>
            </a:r>
          </a:p>
          <a:p>
            <a:r>
              <a:rPr lang="sv-SE" dirty="0"/>
              <a:t>	</a:t>
            </a:r>
            <a:r>
              <a:rPr lang="sv-SE" dirty="0" err="1" smtClean="0"/>
              <a:t>Hypothyreos</a:t>
            </a:r>
            <a:r>
              <a:rPr lang="sv-SE" dirty="0" smtClean="0"/>
              <a:t>?</a:t>
            </a:r>
          </a:p>
          <a:p>
            <a:r>
              <a:rPr lang="sv-SE" dirty="0"/>
              <a:t>	</a:t>
            </a:r>
            <a:r>
              <a:rPr lang="sv-SE" dirty="0" smtClean="0"/>
              <a:t>Tillväxthormonbrist?</a:t>
            </a:r>
          </a:p>
          <a:p>
            <a:r>
              <a:rPr lang="sv-SE" dirty="0"/>
              <a:t>	</a:t>
            </a:r>
            <a:r>
              <a:rPr lang="sv-SE" dirty="0" smtClean="0"/>
              <a:t>Annan </a:t>
            </a:r>
            <a:r>
              <a:rPr lang="sv-SE" dirty="0"/>
              <a:t>kronisk sjukdom?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På barnkliniken konstateras grav </a:t>
            </a:r>
            <a:r>
              <a:rPr lang="sv-SE" dirty="0" err="1" smtClean="0"/>
              <a:t>hypothyreos</a:t>
            </a:r>
            <a:r>
              <a:rPr lang="sv-SE" dirty="0" smtClean="0"/>
              <a:t>. Initial vård på IVA vid insättning </a:t>
            </a:r>
            <a:r>
              <a:rPr lang="sv-SE" dirty="0" err="1" smtClean="0"/>
              <a:t>Levaxin</a:t>
            </a:r>
            <a:r>
              <a:rPr lang="sv-SE" dirty="0" smtClean="0"/>
              <a:t>.</a:t>
            </a:r>
          </a:p>
          <a:p>
            <a:r>
              <a:rPr lang="sv-SE" dirty="0" smtClean="0"/>
              <a:t>Slutlängd sannolikt minskad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312024" y="476672"/>
            <a:ext cx="3096344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barnet en normal tillväxthastighet?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628800"/>
            <a:ext cx="3237384" cy="4117950"/>
          </a:xfrm>
        </p:spPr>
        <p:txBody>
          <a:bodyPr/>
          <a:lstStyle/>
          <a:p>
            <a:r>
              <a:rPr lang="sv-SE" sz="1800" dirty="0" smtClean="0"/>
              <a:t>Barn som växer igenom ”längdkanaler” uppåt eller nedåt ska undersökas för avvikelser i pubertetsförlopp eller bakomliggande sjukdom.</a:t>
            </a:r>
          </a:p>
          <a:p>
            <a:r>
              <a:rPr lang="sv-SE" sz="1800" dirty="0" smtClean="0"/>
              <a:t>En kurva som devierar uppåt kan vara första tecknet på pubertetsstart</a:t>
            </a:r>
          </a:p>
          <a:p>
            <a:r>
              <a:rPr lang="sv-SE" sz="1800" dirty="0" smtClean="0"/>
              <a:t>En kurva som planar ut kan vara tecken på sen pubertet. Det finns hjälplinjer för prepubertal tillväxt i tillväxtkurvan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2390733"/>
            <a:ext cx="2304256" cy="32787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16" y="2367469"/>
            <a:ext cx="2054967" cy="33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Maja tappar i längd. Behöver hon kollas upp av skolläkare?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69407" y="620688"/>
            <a:ext cx="4010849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Maja är kort jämfört med sina klasskamrater</a:t>
            </a:r>
          </a:p>
          <a:p>
            <a:r>
              <a:rPr lang="sv-SE" dirty="0" smtClean="0"/>
              <a:t>Skolsköterska noterar att hon tappat i längd mellan kontrollerna i 4:an och 6:an 0,5 SD ytterligare. Ej haft mens.</a:t>
            </a:r>
          </a:p>
          <a:p>
            <a:r>
              <a:rPr lang="sv-SE" dirty="0" smtClean="0"/>
              <a:t>Behöver hon kollas upp mer? undrar skolsköterskan!</a:t>
            </a:r>
          </a:p>
          <a:p>
            <a:r>
              <a:rPr lang="sv-SE" dirty="0" smtClean="0">
                <a:solidFill>
                  <a:srgbClr val="144681"/>
                </a:solidFill>
              </a:rPr>
              <a:t>Tillväxt vid 10 års ålder?</a:t>
            </a:r>
          </a:p>
          <a:p>
            <a:r>
              <a:rPr lang="sv-SE" dirty="0" smtClean="0"/>
              <a:t>Prepubertalt?</a:t>
            </a:r>
          </a:p>
          <a:p>
            <a:r>
              <a:rPr lang="sv-SE" dirty="0" smtClean="0">
                <a:solidFill>
                  <a:srgbClr val="144681"/>
                </a:solidFill>
              </a:rPr>
              <a:t>Tillväxt 12 års ålder?</a:t>
            </a:r>
          </a:p>
          <a:p>
            <a:r>
              <a:rPr lang="sv-SE" dirty="0" smtClean="0"/>
              <a:t>Tillväxtacceleration?</a:t>
            </a:r>
          </a:p>
          <a:p>
            <a:r>
              <a:rPr lang="sv-SE" dirty="0" smtClean="0">
                <a:solidFill>
                  <a:srgbClr val="144681"/>
                </a:solidFill>
              </a:rPr>
              <a:t>Vad behöver vi mer veta?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Tannerstadier och Föräldralängder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312024" y="476672"/>
            <a:ext cx="3096344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Pubertet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Pojkar: </a:t>
            </a:r>
            <a:r>
              <a:rPr lang="sv-SE" sz="2000" dirty="0" smtClean="0"/>
              <a:t>Pubertetstart (= tillväxt av testiklar) 9-15 års ålder</a:t>
            </a:r>
          </a:p>
          <a:p>
            <a:pPr marL="0" indent="0">
              <a:buNone/>
            </a:pPr>
            <a:r>
              <a:rPr lang="sv-SE" sz="2000" dirty="0" smtClean="0"/>
              <a:t>Testiklar – tillväxt – behåring genitalt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b="1" dirty="0" smtClean="0"/>
              <a:t>Flickor: </a:t>
            </a:r>
            <a:r>
              <a:rPr lang="sv-SE" sz="2000" dirty="0" smtClean="0"/>
              <a:t>Pubertetstart (=brösttillväxt) 8-14 års ålder</a:t>
            </a: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Bröst – tillväxt – behåring genitalt - mens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Vid tidig start drar tillväxtkurvan upp</a:t>
            </a:r>
          </a:p>
          <a:p>
            <a:pPr marL="0" indent="0">
              <a:buNone/>
            </a:pPr>
            <a:r>
              <a:rPr lang="sv-SE" sz="2000" dirty="0" smtClean="0"/>
              <a:t>Vid sen start följer den prepubertalt mönster på kurvan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144681"/>
                </a:solidFill>
              </a:rPr>
              <a:t>Men det KAN också vara en sjukdom som gör att man inte växer enligt sin kurva!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144681"/>
                </a:solidFill>
              </a:rPr>
              <a:t>Särskilt viktigt att kolla att det ”stämmer” med Tannerstadier!</a:t>
            </a:r>
            <a:endParaRPr lang="sv-SE" sz="2000" dirty="0">
              <a:solidFill>
                <a:srgbClr val="144681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563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Tannerstadier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-124436" y="621016"/>
            <a:ext cx="2460851" cy="164507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 rot="5400000">
            <a:off x="-1280503" y="-8867347"/>
            <a:ext cx="408135" cy="41814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1026" name="134CF9B8-D219-4E52-AEED-C476A6DE6F75" descr="134CF9B8-D219-4E52-AEED-C476A6DE6F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922" y="1921351"/>
            <a:ext cx="4927057" cy="36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15A3FC7-0753-40C4-B800-8024A36623E3" descr="515A3FC7-0753-40C4-B800-8024A36623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4354" y="1921350"/>
            <a:ext cx="4927059" cy="36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Arvid 14 år</a:t>
            </a:r>
            <a:br>
              <a:rPr lang="sv-SE" dirty="0" smtClean="0"/>
            </a:br>
            <a:r>
              <a:rPr lang="sv-SE" dirty="0" smtClean="0"/>
              <a:t>- Känner sig kort!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60919" y="620688"/>
            <a:ext cx="4027825" cy="5305450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half" idx="2"/>
          </p:nvPr>
        </p:nvSpPr>
        <p:spPr>
          <a:xfrm>
            <a:off x="695400" y="1406112"/>
            <a:ext cx="4011084" cy="4491585"/>
          </a:xfrm>
        </p:spPr>
        <p:txBody>
          <a:bodyPr/>
          <a:lstStyle/>
          <a:p>
            <a:r>
              <a:rPr lang="sv-SE" dirty="0" smtClean="0"/>
              <a:t>Vid kontroll i 8:an hos skolsköterska berättar </a:t>
            </a:r>
            <a:r>
              <a:rPr lang="sv-SE" dirty="0"/>
              <a:t>A</a:t>
            </a:r>
            <a:r>
              <a:rPr lang="sv-SE" dirty="0" smtClean="0"/>
              <a:t>rvid att han känner sig kort. Även mamma är orolig för att han inte växer.</a:t>
            </a:r>
          </a:p>
          <a:p>
            <a:r>
              <a:rPr lang="sv-SE" dirty="0" smtClean="0"/>
              <a:t>Arvid säger att han inte har några pubertetstecken.</a:t>
            </a:r>
          </a:p>
          <a:p>
            <a:endParaRPr lang="sv-SE" dirty="0"/>
          </a:p>
          <a:p>
            <a:r>
              <a:rPr lang="sv-SE" dirty="0" smtClean="0"/>
              <a:t>Växer han bra?</a:t>
            </a:r>
          </a:p>
          <a:p>
            <a:r>
              <a:rPr lang="sv-SE" dirty="0"/>
              <a:t>Är Arvid i puberteten?</a:t>
            </a:r>
          </a:p>
          <a:p>
            <a:r>
              <a:rPr lang="sv-SE" dirty="0">
                <a:solidFill>
                  <a:srgbClr val="00538D"/>
                </a:solidFill>
              </a:rPr>
              <a:t>Ja, sannolikt sedan minst ett år tillbaka</a:t>
            </a:r>
          </a:p>
          <a:p>
            <a:r>
              <a:rPr lang="sv-SE" dirty="0" smtClean="0"/>
              <a:t>När är normal start av pubertet?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9-15 år är normalt för pojkar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8-14 år är normalt för tjejer</a:t>
            </a:r>
          </a:p>
          <a:p>
            <a:r>
              <a:rPr lang="sv-SE" dirty="0" smtClean="0"/>
              <a:t>Hur mycket växer man i puberteten?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Pojkar 26 ( - 30) cm</a:t>
            </a:r>
          </a:p>
          <a:p>
            <a:r>
              <a:rPr lang="sv-SE" dirty="0" smtClean="0">
                <a:solidFill>
                  <a:srgbClr val="00538D"/>
                </a:solidFill>
              </a:rPr>
              <a:t>Flickor 20 ( - 25) cm</a:t>
            </a:r>
          </a:p>
          <a:p>
            <a:r>
              <a:rPr lang="sv-SE" dirty="0" smtClean="0"/>
              <a:t>Hur lång blir han ungefär? </a:t>
            </a:r>
            <a:r>
              <a:rPr lang="sv-SE" dirty="0" smtClean="0">
                <a:solidFill>
                  <a:srgbClr val="00538D"/>
                </a:solidFill>
              </a:rPr>
              <a:t>Ca 170cm?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9" name="Rektangel 8"/>
          <p:cNvSpPr/>
          <p:nvPr/>
        </p:nvSpPr>
        <p:spPr bwMode="auto">
          <a:xfrm>
            <a:off x="6312024" y="476672"/>
            <a:ext cx="3096344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Farsaneh</a:t>
            </a:r>
            <a:r>
              <a:rPr lang="sv-SE" dirty="0" smtClean="0"/>
              <a:t> 14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73935" y="620688"/>
            <a:ext cx="4001793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Hur lång blir </a:t>
            </a:r>
            <a:r>
              <a:rPr lang="sv-SE" dirty="0" err="1" smtClean="0"/>
              <a:t>Farsaneh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Vid menarche ca 146cm lång</a:t>
            </a:r>
          </a:p>
          <a:p>
            <a:r>
              <a:rPr lang="sv-SE" dirty="0" smtClean="0"/>
              <a:t>Efter menarche växer man 6-8 (-10) cm</a:t>
            </a:r>
          </a:p>
          <a:p>
            <a:endParaRPr lang="sv-SE" dirty="0"/>
          </a:p>
          <a:p>
            <a:r>
              <a:rPr lang="sv-SE" dirty="0" err="1" smtClean="0"/>
              <a:t>Farsaneh</a:t>
            </a:r>
            <a:r>
              <a:rPr lang="sv-SE" dirty="0" smtClean="0"/>
              <a:t> blir ca 153 cm lång och är nu i princip färdigvuxen!</a:t>
            </a:r>
          </a:p>
          <a:p>
            <a:endParaRPr lang="sv-SE" dirty="0"/>
          </a:p>
          <a:p>
            <a:r>
              <a:rPr lang="sv-SE" dirty="0" smtClean="0"/>
              <a:t>Hon är i underkant av sin </a:t>
            </a:r>
            <a:r>
              <a:rPr lang="sv-SE" dirty="0" err="1" smtClean="0"/>
              <a:t>mean</a:t>
            </a:r>
            <a:r>
              <a:rPr lang="sv-SE" dirty="0" smtClean="0"/>
              <a:t> </a:t>
            </a:r>
            <a:r>
              <a:rPr lang="sv-SE" dirty="0" err="1" smtClean="0"/>
              <a:t>parental</a:t>
            </a:r>
            <a:r>
              <a:rPr lang="sv-SE" dirty="0" smtClean="0"/>
              <a:t> </a:t>
            </a:r>
            <a:r>
              <a:rPr lang="sv-SE" dirty="0" err="1" smtClean="0"/>
              <a:t>height</a:t>
            </a:r>
            <a:r>
              <a:rPr lang="sv-SE" dirty="0" smtClean="0"/>
              <a:t>, </a:t>
            </a:r>
          </a:p>
          <a:p>
            <a:r>
              <a:rPr lang="sv-SE" dirty="0" smtClean="0"/>
              <a:t>163cm +/- 8,5cm </a:t>
            </a:r>
          </a:p>
          <a:p>
            <a:r>
              <a:rPr lang="sv-SE" dirty="0" smtClean="0"/>
              <a:t>= 154,5 – 171,5 cm</a:t>
            </a:r>
          </a:p>
          <a:p>
            <a:endParaRPr lang="sv-SE" dirty="0"/>
          </a:p>
          <a:p>
            <a:r>
              <a:rPr lang="sv-SE" dirty="0" smtClean="0"/>
              <a:t>Slutlängden inte påverkbar efter menarche.</a:t>
            </a:r>
          </a:p>
          <a:p>
            <a:r>
              <a:rPr lang="sv-SE" dirty="0" smtClean="0"/>
              <a:t>Erbjuds skolläkarbedömning om familjen vill för diskussion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456040" y="476672"/>
            <a:ext cx="2952328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538D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Anna 8 år. </a:t>
            </a:r>
            <a:br>
              <a:rPr lang="sv-SE" dirty="0" smtClean="0"/>
            </a:br>
            <a:r>
              <a:rPr lang="sv-SE" dirty="0" smtClean="0"/>
              <a:t>Kort jämfört föräldralängder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49"/>
          <a:stretch/>
        </p:blipFill>
        <p:spPr>
          <a:xfrm>
            <a:off x="6173935" y="620688"/>
            <a:ext cx="4001793" cy="53054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Mamma menstruationsdebut </a:t>
            </a:r>
            <a:r>
              <a:rPr lang="sv-SE" dirty="0"/>
              <a:t>vid ca 16 års ålder och var inte tidig i övrig pubertetsutveckling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Pappa var </a:t>
            </a:r>
            <a:r>
              <a:rPr lang="sv-SE" dirty="0"/>
              <a:t>liten och </a:t>
            </a:r>
            <a:r>
              <a:rPr lang="sv-SE" dirty="0" smtClean="0"/>
              <a:t>växte </a:t>
            </a:r>
            <a:r>
              <a:rPr lang="sv-SE" dirty="0"/>
              <a:t>sent på längden, </a:t>
            </a:r>
            <a:r>
              <a:rPr lang="sv-SE" dirty="0" smtClean="0"/>
              <a:t>hade </a:t>
            </a:r>
            <a:r>
              <a:rPr lang="sv-SE" dirty="0"/>
              <a:t>en </a:t>
            </a:r>
            <a:r>
              <a:rPr lang="sv-SE" dirty="0" smtClean="0"/>
              <a:t>kraftigare </a:t>
            </a:r>
            <a:r>
              <a:rPr lang="sv-SE" dirty="0"/>
              <a:t>tillväxt på längden i </a:t>
            </a:r>
            <a:r>
              <a:rPr lang="sv-SE" dirty="0" smtClean="0"/>
              <a:t>gymnasieålder.</a:t>
            </a:r>
          </a:p>
          <a:p>
            <a:endParaRPr lang="sv-SE" dirty="0"/>
          </a:p>
          <a:p>
            <a:r>
              <a:rPr lang="sv-SE" dirty="0"/>
              <a:t>Muntlig info. till mamma gällande ev. tecken på tidig pubertet för </a:t>
            </a:r>
            <a:r>
              <a:rPr lang="sv-SE" dirty="0" smtClean="0"/>
              <a:t>Anna, </a:t>
            </a:r>
            <a:r>
              <a:rPr lang="sv-SE" dirty="0"/>
              <a:t>då hör mamma av sig till </a:t>
            </a:r>
            <a:r>
              <a:rPr lang="sv-SE" dirty="0" smtClean="0"/>
              <a:t>skolsköterska. </a:t>
            </a:r>
            <a:r>
              <a:rPr lang="sv-SE" smtClean="0"/>
              <a:t>Anna </a:t>
            </a:r>
            <a:r>
              <a:rPr lang="sv-SE" dirty="0" smtClean="0"/>
              <a:t>sätts upp </a:t>
            </a:r>
            <a:r>
              <a:rPr lang="sv-SE" dirty="0"/>
              <a:t>för en extra uppföljning av tillväxt vid HT-start i åk 3.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Rektangel 6"/>
          <p:cNvSpPr/>
          <p:nvPr/>
        </p:nvSpPr>
        <p:spPr bwMode="auto">
          <a:xfrm>
            <a:off x="6528048" y="476672"/>
            <a:ext cx="2880320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07678"/>
          </a:xfrm>
        </p:spPr>
        <p:txBody>
          <a:bodyPr/>
          <a:lstStyle/>
          <a:p>
            <a:r>
              <a:rPr lang="sv-SE" dirty="0" smtClean="0"/>
              <a:t>Tillväxt från nyfödd till vuxen: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/>
              <a:t>Översta kurvan visar längdutvecklingen</a:t>
            </a:r>
          </a:p>
          <a:p>
            <a:endParaRPr lang="sv-SE" dirty="0"/>
          </a:p>
          <a:p>
            <a:r>
              <a:rPr lang="sv-SE" dirty="0" smtClean="0"/>
              <a:t>Undre kurvan visar tillväxthastighet i längd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i="1" u="sng" dirty="0" smtClean="0"/>
              <a:t>Tre faser, ICP-modellen</a:t>
            </a:r>
          </a:p>
          <a:p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smtClean="0"/>
              <a:t>Man växer i snabbast takt när man är spädbarn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smtClean="0"/>
              <a:t>Långsammare takt under småbarnsåren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smtClean="0"/>
              <a:t>Pubertetsspurt i tonåren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smtClean="0"/>
              <a:t>Tillväxthastigheten är som lägst innan pubertetsspurten</a:t>
            </a:r>
            <a:endParaRPr lang="sv-SE" i="1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6" name="Picture 6" descr="Montbeill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591" y="273050"/>
            <a:ext cx="3996481" cy="565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Vikten påverkar längden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 smtClean="0"/>
              <a:t>Vad ändras först? Vikten eller längden?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000" dirty="0" smtClean="0"/>
              <a:t>Om man </a:t>
            </a:r>
            <a:r>
              <a:rPr lang="sv-SE" sz="2000" b="1" dirty="0" smtClean="0"/>
              <a:t>sjunker i viktkurvan </a:t>
            </a:r>
            <a:r>
              <a:rPr lang="sv-SE" sz="2000" dirty="0" smtClean="0"/>
              <a:t>(äter för lite eller </a:t>
            </a:r>
            <a:r>
              <a:rPr lang="sv-SE" sz="2000" dirty="0" err="1" smtClean="0"/>
              <a:t>pga</a:t>
            </a:r>
            <a:r>
              <a:rPr lang="sv-SE" sz="2000" dirty="0" smtClean="0"/>
              <a:t> sjukdom) så kan man efter några månader/något år se en avstannade </a:t>
            </a:r>
            <a:r>
              <a:rPr lang="sv-SE" sz="2000" dirty="0" err="1" smtClean="0"/>
              <a:t>längtillväxt</a:t>
            </a:r>
            <a:r>
              <a:rPr lang="sv-SE" sz="2000" dirty="0" smtClean="0"/>
              <a:t> hos </a:t>
            </a:r>
            <a:r>
              <a:rPr lang="sv-SE" sz="2000" dirty="0" err="1" smtClean="0"/>
              <a:t>endel</a:t>
            </a:r>
            <a:r>
              <a:rPr lang="sv-SE" sz="2000" dirty="0" smtClean="0"/>
              <a:t> barn. 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144681"/>
                </a:solidFill>
              </a:rPr>
              <a:t>Exempel: Social svikt, celiaki.</a:t>
            </a:r>
          </a:p>
          <a:p>
            <a:pPr marL="0" indent="0">
              <a:buNone/>
            </a:pPr>
            <a:endParaRPr lang="sv-SE" sz="2000" dirty="0" smtClean="0">
              <a:solidFill>
                <a:srgbClr val="144681"/>
              </a:solidFill>
            </a:endParaRPr>
          </a:p>
          <a:p>
            <a:pPr marL="0" indent="0">
              <a:buNone/>
            </a:pPr>
            <a:r>
              <a:rPr lang="sv-SE" sz="2000" dirty="0" smtClean="0"/>
              <a:t>Om man </a:t>
            </a:r>
            <a:r>
              <a:rPr lang="sv-SE" sz="2000" b="1" dirty="0" smtClean="0"/>
              <a:t>stiger i viktkurvan</a:t>
            </a:r>
            <a:r>
              <a:rPr lang="sv-SE" sz="2000" dirty="0" smtClean="0"/>
              <a:t> </a:t>
            </a:r>
            <a:r>
              <a:rPr lang="sv-SE" sz="2000" dirty="0" err="1" smtClean="0"/>
              <a:t>pga</a:t>
            </a:r>
            <a:r>
              <a:rPr lang="sv-SE" sz="2000" dirty="0" smtClean="0"/>
              <a:t> att man äter för mycket stiger längdkurvan något.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144681"/>
                </a:solidFill>
              </a:rPr>
              <a:t>Exempel: Övervikt, obesitas</a:t>
            </a:r>
          </a:p>
          <a:p>
            <a:pPr marL="0" indent="0">
              <a:buNone/>
            </a:pPr>
            <a:endParaRPr lang="sv-SE" sz="2000" dirty="0" smtClean="0">
              <a:solidFill>
                <a:srgbClr val="144681"/>
              </a:solidFill>
            </a:endParaRPr>
          </a:p>
          <a:p>
            <a:pPr marL="0" indent="0">
              <a:buNone/>
            </a:pPr>
            <a:r>
              <a:rPr lang="sv-SE" sz="2000" dirty="0" smtClean="0"/>
              <a:t>Om man </a:t>
            </a:r>
            <a:r>
              <a:rPr lang="sv-SE" sz="2000" b="1" dirty="0" smtClean="0"/>
              <a:t>stiger i viktkurvan </a:t>
            </a:r>
            <a:r>
              <a:rPr lang="sv-SE" sz="2000" b="1" dirty="0" err="1" smtClean="0"/>
              <a:t>pga</a:t>
            </a:r>
            <a:r>
              <a:rPr lang="sv-SE" sz="2000" b="1" dirty="0" smtClean="0"/>
              <a:t> hormonsjukdomar </a:t>
            </a:r>
            <a:r>
              <a:rPr lang="sv-SE" sz="2000" dirty="0" smtClean="0"/>
              <a:t>så brukar man sjunka i längdkurvan något. 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144681"/>
                </a:solidFill>
              </a:rPr>
              <a:t>Exempel: Kortisonbehandling, </a:t>
            </a:r>
            <a:r>
              <a:rPr lang="sv-SE" sz="2000" dirty="0" err="1" smtClean="0">
                <a:solidFill>
                  <a:srgbClr val="144681"/>
                </a:solidFill>
              </a:rPr>
              <a:t>Hypothyreos</a:t>
            </a:r>
            <a:endParaRPr lang="sv-SE" sz="2000" dirty="0">
              <a:solidFill>
                <a:srgbClr val="144681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146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2050" name="Picture 2" descr="Är trött det nya normala i ditt liv? - Andreas Piirimets - Föreläsare inom 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D9D3C2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2400" dirty="0" smtClean="0"/>
              <a:t>Värdera alltid den längd och vikt du tar. Det är en viktig undersökning av barnets hälsa!</a:t>
            </a:r>
          </a:p>
          <a:p>
            <a:pPr marL="0" indent="0">
              <a:buNone/>
            </a:pPr>
            <a:endParaRPr lang="sv-S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v-SE" sz="2400" dirty="0" smtClean="0"/>
              <a:t>Följer barnet sin tillväxtkanal?</a:t>
            </a:r>
          </a:p>
          <a:p>
            <a:pPr marL="0" indent="0">
              <a:buNone/>
            </a:pPr>
            <a:endParaRPr lang="sv-S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v-SE" sz="2400" dirty="0" smtClean="0"/>
              <a:t>Växer barnet motsvarande föräldrarnas längder, MPH?</a:t>
            </a:r>
          </a:p>
          <a:p>
            <a:pPr marL="0" indent="0">
              <a:buNone/>
            </a:pPr>
            <a:endParaRPr lang="sv-S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v-SE" sz="2400" dirty="0" smtClean="0"/>
              <a:t>Stämmer tillväxten med puberteten?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5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mig!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Kontakt: martin.lindqvist@karlskrona.se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altLang="sv-SE" dirty="0" smtClean="0"/>
              <a:t>Martin Lindqvist</a:t>
            </a:r>
          </a:p>
          <a:p>
            <a:r>
              <a:rPr lang="sv-SE" altLang="sv-SE" dirty="0" smtClean="0"/>
              <a:t>Skolläkare, Karlskrona kommun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2412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Spädbarnstillväxt - </a:t>
            </a:r>
            <a:r>
              <a:rPr lang="sv-SE" dirty="0" err="1" smtClean="0"/>
              <a:t>Infancy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Fortsättning på </a:t>
            </a:r>
            <a:r>
              <a:rPr lang="sv-SE" altLang="sv-SE" sz="2400" kern="1200" dirty="0" err="1">
                <a:solidFill>
                  <a:srgbClr val="000000"/>
                </a:solidFill>
                <a:latin typeface="Tahoma"/>
              </a:rPr>
              <a:t>intrauterin</a:t>
            </a: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 tillväxt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Dominerar under första levnadsåret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Håller på till 3 års ålder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Till största delen </a:t>
            </a:r>
            <a:r>
              <a:rPr lang="sv-SE" altLang="sv-SE" sz="2400" kern="1200" dirty="0" smtClean="0">
                <a:solidFill>
                  <a:srgbClr val="000000"/>
                </a:solidFill>
                <a:latin typeface="Tahoma"/>
              </a:rPr>
              <a:t>nutritionsberoende (+ TSH)</a:t>
            </a: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Från 25 till 12 till 8 cm/år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126" name="Picture 6" descr="Storleksguide | www.alltforforaldrar.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21732"/>
            <a:ext cx="4118747" cy="27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Småbarnstillväxt - </a:t>
            </a:r>
            <a:r>
              <a:rPr lang="sv-SE" dirty="0" err="1" smtClean="0"/>
              <a:t>Childhood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Pågår från 6 mån - </a:t>
            </a:r>
            <a:r>
              <a:rPr lang="sv-SE" altLang="sv-SE" sz="2400" kern="1200" dirty="0" smtClean="0">
                <a:solidFill>
                  <a:srgbClr val="000000"/>
                </a:solidFill>
                <a:latin typeface="Tahoma"/>
              </a:rPr>
              <a:t>pubertetsstart</a:t>
            </a: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Till största delen tillväxthormonberoende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Kräver normal sköldkörtelfunktion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Från 8 till 4 cm/år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7170" name="Picture 2" descr="Barn och lärande standardenheter för må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63" y="1444390"/>
            <a:ext cx="3221507" cy="44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Pubertetstillväxt- </a:t>
            </a:r>
            <a:r>
              <a:rPr lang="sv-SE" dirty="0" err="1" smtClean="0"/>
              <a:t>Puberty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Könshormonberoende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Tillväxthormonberoende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Tillväxtspurt – mognad - tillväxtstopp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Tidig och sen mognad</a:t>
            </a: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8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Från 4 till 10/12 till 0 cm/år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556792"/>
            <a:ext cx="3683189" cy="35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Slutlängd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2097" y="1319982"/>
            <a:ext cx="10363200" cy="4114800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Genetiska faktorer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sv-SE" altLang="sv-SE" sz="2000" kern="1200" dirty="0" err="1" smtClean="0">
                <a:solidFill>
                  <a:srgbClr val="000000"/>
                </a:solidFill>
                <a:latin typeface="Tahoma"/>
                <a:cs typeface="+mn-cs"/>
              </a:rPr>
              <a:t>Mean</a:t>
            </a:r>
            <a:r>
              <a:rPr lang="sv-SE" altLang="sv-SE" sz="2000" kern="120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sv-SE" altLang="sv-SE" sz="2000" kern="1200" dirty="0" err="1" smtClean="0">
                <a:solidFill>
                  <a:srgbClr val="000000"/>
                </a:solidFill>
                <a:latin typeface="Tahoma"/>
                <a:cs typeface="+mn-cs"/>
              </a:rPr>
              <a:t>parental</a:t>
            </a:r>
            <a:r>
              <a:rPr lang="sv-SE" altLang="sv-SE" sz="2000" kern="120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sv-SE" altLang="sv-SE" sz="2000" kern="1200" dirty="0" err="1">
                <a:solidFill>
                  <a:srgbClr val="000000"/>
                </a:solidFill>
                <a:latin typeface="Tahoma"/>
                <a:cs typeface="+mn-cs"/>
              </a:rPr>
              <a:t>height</a:t>
            </a:r>
            <a:r>
              <a:rPr lang="sv-SE" altLang="sv-SE" sz="2000" kern="1200" dirty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sv-SE" altLang="sv-SE" sz="2000" kern="1200" dirty="0" smtClean="0">
                <a:solidFill>
                  <a:srgbClr val="000000"/>
                </a:solidFill>
                <a:latin typeface="Tahoma"/>
                <a:cs typeface="+mn-cs"/>
              </a:rPr>
              <a:t>(MPH) = </a:t>
            </a:r>
            <a:r>
              <a:rPr lang="sv-SE" altLang="sv-SE" sz="2000" kern="1200" dirty="0" err="1">
                <a:solidFill>
                  <a:srgbClr val="000000"/>
                </a:solidFill>
                <a:latin typeface="Tahoma"/>
                <a:cs typeface="+mn-cs"/>
              </a:rPr>
              <a:t>målhöjd</a:t>
            </a:r>
            <a:endParaRPr lang="sv-SE" altLang="sv-SE" sz="2000" kern="1200" dirty="0">
              <a:solidFill>
                <a:srgbClr val="000000"/>
              </a:solidFill>
              <a:latin typeface="Tahoma"/>
              <a:cs typeface="+mn-cs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sv-SE" altLang="sv-SE" sz="2000" kern="1200" dirty="0">
                <a:solidFill>
                  <a:srgbClr val="000000"/>
                </a:solidFill>
                <a:latin typeface="Tahoma"/>
                <a:cs typeface="+mn-cs"/>
              </a:rPr>
              <a:t>Flicka: </a:t>
            </a:r>
            <a:r>
              <a:rPr lang="sv-SE" altLang="sv-SE" sz="2000" kern="1200" dirty="0" smtClean="0">
                <a:solidFill>
                  <a:srgbClr val="000000"/>
                </a:solidFill>
                <a:latin typeface="Tahoma"/>
                <a:cs typeface="+mn-cs"/>
              </a:rPr>
              <a:t>(fars </a:t>
            </a:r>
            <a:r>
              <a:rPr lang="sv-SE" altLang="sv-SE" sz="2000" kern="1200" dirty="0">
                <a:solidFill>
                  <a:srgbClr val="000000"/>
                </a:solidFill>
                <a:latin typeface="Tahoma"/>
                <a:cs typeface="+mn-cs"/>
              </a:rPr>
              <a:t>längd – 13 cm) + mors längd)/2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sv-SE" altLang="sv-SE" sz="2000" kern="1200" dirty="0">
                <a:solidFill>
                  <a:srgbClr val="000000"/>
                </a:solidFill>
                <a:latin typeface="Tahoma"/>
                <a:cs typeface="+mn-cs"/>
              </a:rPr>
              <a:t>Pojke: (Fars längd + (mors längd + 13 cm)/2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55000"/>
              <a:buNone/>
            </a:pPr>
            <a:r>
              <a:rPr lang="sv-SE" altLang="sv-SE" sz="2000" kern="1200" dirty="0">
                <a:solidFill>
                  <a:srgbClr val="000000"/>
                </a:solidFill>
                <a:latin typeface="Tahoma"/>
                <a:cs typeface="+mn-cs"/>
              </a:rPr>
              <a:t>Normalområde: +-1,5 SD = +- 8,5 cm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Sen start av småbarnstillväxt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Pubertetsstart</a:t>
            </a: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sv-SE" altLang="sv-SE" sz="2400" kern="1200" dirty="0">
              <a:solidFill>
                <a:srgbClr val="000000"/>
              </a:solidFill>
              <a:latin typeface="Tahoma"/>
            </a:endParaRPr>
          </a:p>
          <a:p>
            <a:pPr lvl="0">
              <a:lnSpc>
                <a:spcPct val="90000"/>
              </a:lnSpc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Kön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088" y="1403350"/>
            <a:ext cx="3193190" cy="39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Pubertet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Tidig start:</a:t>
            </a:r>
          </a:p>
          <a:p>
            <a:pPr lvl="1"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  <a:cs typeface="+mn-cs"/>
              </a:rPr>
              <a:t>Större tillväxtspurt </a:t>
            </a:r>
            <a:r>
              <a:rPr lang="sv-SE" altLang="sv-SE" sz="2400" kern="1200" dirty="0" err="1">
                <a:solidFill>
                  <a:srgbClr val="000000"/>
                </a:solidFill>
                <a:latin typeface="Tahoma"/>
                <a:cs typeface="+mn-cs"/>
              </a:rPr>
              <a:t>pga</a:t>
            </a:r>
            <a:r>
              <a:rPr lang="sv-SE" altLang="sv-SE" sz="2400" kern="1200" dirty="0">
                <a:solidFill>
                  <a:srgbClr val="000000"/>
                </a:solidFill>
                <a:latin typeface="Tahoma"/>
                <a:cs typeface="+mn-cs"/>
              </a:rPr>
              <a:t> större småbarnstillväxt men snabbare mognad.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Sen start:</a:t>
            </a:r>
          </a:p>
          <a:p>
            <a:pPr lvl="1"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  <a:cs typeface="+mn-cs"/>
              </a:rPr>
              <a:t>Lägre tillväxtspurt </a:t>
            </a:r>
            <a:r>
              <a:rPr lang="sv-SE" altLang="sv-SE" sz="2400" kern="1200" dirty="0" err="1">
                <a:solidFill>
                  <a:srgbClr val="000000"/>
                </a:solidFill>
                <a:latin typeface="Tahoma"/>
                <a:cs typeface="+mn-cs"/>
              </a:rPr>
              <a:t>pga</a:t>
            </a:r>
            <a:r>
              <a:rPr lang="sv-SE" altLang="sv-SE" sz="2400" kern="1200" dirty="0">
                <a:solidFill>
                  <a:srgbClr val="000000"/>
                </a:solidFill>
                <a:latin typeface="Tahoma"/>
                <a:cs typeface="+mn-cs"/>
              </a:rPr>
              <a:t> lägre småbarnstillväxt men långsammare mognad.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Pubertetskomponenten lika stor för den enskilda individen.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Tidig pubertet ger kortare slutlängd.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sz="2400" kern="1200" dirty="0">
                <a:solidFill>
                  <a:srgbClr val="000000"/>
                </a:solidFill>
                <a:latin typeface="Tahoma"/>
              </a:rPr>
              <a:t>Sen pubertet ger längre slutlängd.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047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Pubertet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Flickor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B1-5, PH1-5. 8-14 års ålder.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Bröst – </a:t>
            </a:r>
            <a:r>
              <a:rPr lang="sv-SE" altLang="sv-SE" kern="1200" dirty="0" err="1">
                <a:solidFill>
                  <a:srgbClr val="000000"/>
                </a:solidFill>
                <a:latin typeface="Tahoma"/>
              </a:rPr>
              <a:t>pubesbehåring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 – </a:t>
            </a:r>
            <a:r>
              <a:rPr lang="sv-SE" altLang="sv-SE" kern="1200" dirty="0" err="1">
                <a:solidFill>
                  <a:srgbClr val="000000"/>
                </a:solidFill>
                <a:latin typeface="Tahoma"/>
              </a:rPr>
              <a:t>axillarbehåring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 – mens.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Mensdebut efter tillväxttopp.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20(-25) cm efter </a:t>
            </a:r>
            <a:r>
              <a:rPr lang="sv-SE" altLang="sv-SE" kern="1200" dirty="0" err="1" smtClean="0">
                <a:solidFill>
                  <a:srgbClr val="000000"/>
                </a:solidFill>
                <a:latin typeface="Tahoma"/>
              </a:rPr>
              <a:t>spurtstart</a:t>
            </a:r>
            <a:r>
              <a:rPr lang="sv-SE" altLang="sv-SE" kern="1200" dirty="0" smtClean="0">
                <a:solidFill>
                  <a:srgbClr val="000000"/>
                </a:solidFill>
                <a:latin typeface="Tahoma"/>
              </a:rPr>
              <a:t>.          6-7(-10) 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cm efter mensdebut.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Pojkar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G1-5, PH1-5. 9-15 års ålder.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Testikelvolym – </a:t>
            </a:r>
            <a:r>
              <a:rPr lang="sv-SE" altLang="sv-SE" kern="1200" dirty="0" err="1">
                <a:solidFill>
                  <a:srgbClr val="000000"/>
                </a:solidFill>
                <a:latin typeface="Tahoma"/>
              </a:rPr>
              <a:t>pubesbehåring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 – </a:t>
            </a:r>
            <a:r>
              <a:rPr lang="sv-SE" altLang="sv-SE" kern="1200" dirty="0" err="1">
                <a:solidFill>
                  <a:srgbClr val="000000"/>
                </a:solidFill>
                <a:latin typeface="Tahoma"/>
              </a:rPr>
              <a:t>axillarbehåring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Tillväxttopp vid </a:t>
            </a:r>
            <a:r>
              <a:rPr lang="sv-SE" altLang="sv-SE" kern="1200" dirty="0" smtClean="0">
                <a:solidFill>
                  <a:srgbClr val="000000"/>
                </a:solidFill>
                <a:latin typeface="Tahoma"/>
              </a:rPr>
              <a:t>testikelvolym 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10-12 ml.</a:t>
            </a:r>
          </a:p>
          <a:p>
            <a:pPr lvl="0"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26(-30) cm efter </a:t>
            </a:r>
            <a:r>
              <a:rPr lang="sv-SE" altLang="sv-SE" kern="1200" dirty="0" err="1">
                <a:solidFill>
                  <a:srgbClr val="000000"/>
                </a:solidFill>
                <a:latin typeface="Tahoma"/>
              </a:rPr>
              <a:t>spurtstart</a:t>
            </a:r>
            <a:r>
              <a:rPr lang="sv-SE" altLang="sv-SE" kern="12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07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4681"/>
      </a:accent1>
      <a:accent2>
        <a:srgbClr val="DB002E"/>
      </a:accent2>
      <a:accent3>
        <a:srgbClr val="FFFFFF"/>
      </a:accent3>
      <a:accent4>
        <a:srgbClr val="000000"/>
      </a:accent4>
      <a:accent5>
        <a:srgbClr val="AAB0C1"/>
      </a:accent5>
      <a:accent6>
        <a:srgbClr val="C60029"/>
      </a:accent6>
      <a:hlink>
        <a:srgbClr val="78823A"/>
      </a:hlink>
      <a:folHlink>
        <a:srgbClr val="CA9508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4681"/>
        </a:accent1>
        <a:accent2>
          <a:srgbClr val="DB002E"/>
        </a:accent2>
        <a:accent3>
          <a:srgbClr val="FFFFFF"/>
        </a:accent3>
        <a:accent4>
          <a:srgbClr val="000000"/>
        </a:accent4>
        <a:accent5>
          <a:srgbClr val="AAB0C1"/>
        </a:accent5>
        <a:accent6>
          <a:srgbClr val="C60029"/>
        </a:accent6>
        <a:hlink>
          <a:srgbClr val="78823A"/>
        </a:hlink>
        <a:folHlink>
          <a:srgbClr val="CA95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42DBD21D-0127-4876-9824-8266B2C1C85F}" vid="{7040F33B-2F2E-4D09-9360-1F44B13FD0E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Karlskrona kommun 16_9</Template>
  <TotalTime>3595</TotalTime>
  <Words>1712</Words>
  <Application>Microsoft Office PowerPoint</Application>
  <PresentationFormat>Bredbild</PresentationFormat>
  <Paragraphs>301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Freestyle Script</vt:lpstr>
      <vt:lpstr>Monotype Corsiva</vt:lpstr>
      <vt:lpstr>Tahoma</vt:lpstr>
      <vt:lpstr>Wingdings</vt:lpstr>
      <vt:lpstr>default</vt:lpstr>
      <vt:lpstr>Tillväxt ur skolsköterskans perspektiv</vt:lpstr>
      <vt:lpstr>Varför mäter vi barns tillväxt?</vt:lpstr>
      <vt:lpstr>Tillväxt från nyfödd till vuxen:</vt:lpstr>
      <vt:lpstr>Spädbarnstillväxt - Infancy</vt:lpstr>
      <vt:lpstr>Småbarnstillväxt - Childhood</vt:lpstr>
      <vt:lpstr>Pubertetstillväxt- Puberty</vt:lpstr>
      <vt:lpstr>Slutlängd</vt:lpstr>
      <vt:lpstr>Pubertet</vt:lpstr>
      <vt:lpstr>Pubertet</vt:lpstr>
      <vt:lpstr>För normal tillväxt behövs:</vt:lpstr>
      <vt:lpstr>Hur mäter vi barn?</vt:lpstr>
      <vt:lpstr>PowerPoint-presentation</vt:lpstr>
      <vt:lpstr>Hur kan man bedöma om barnet växer normalt, då?</vt:lpstr>
      <vt:lpstr>Barnets storlek</vt:lpstr>
      <vt:lpstr>Barnets storlek</vt:lpstr>
      <vt:lpstr>Växa enligt sin ärftlighet</vt:lpstr>
      <vt:lpstr>Medelföräldralängd, MPH</vt:lpstr>
      <vt:lpstr>Märta 14 år - Hur lång blir hon?</vt:lpstr>
      <vt:lpstr>Märta 14 år - Hur lång blir hon?</vt:lpstr>
      <vt:lpstr>Fredrik 10 år - Växer han normalt?</vt:lpstr>
      <vt:lpstr>Har barnet en normal tillväxthastighet?</vt:lpstr>
      <vt:lpstr>Mira 11 år -Står stilla i längdtillväxten</vt:lpstr>
      <vt:lpstr>Har barnet en normal tillväxthastighet?</vt:lpstr>
      <vt:lpstr>Maja tappar i längd. Behöver hon kollas upp av skolläkare?</vt:lpstr>
      <vt:lpstr>Pubertet</vt:lpstr>
      <vt:lpstr>Tannerstadier</vt:lpstr>
      <vt:lpstr>Arvid 14 år - Känner sig kort!</vt:lpstr>
      <vt:lpstr>Farsaneh 14 år</vt:lpstr>
      <vt:lpstr>Anna 8 år.  Kort jämfört föräldralängder</vt:lpstr>
      <vt:lpstr>Vikten påverkar längden</vt:lpstr>
      <vt:lpstr>PowerPoint-presentation</vt:lpstr>
      <vt:lpstr>Sammanfattning</vt:lpstr>
      <vt:lpstr>Tack för mig!</vt:lpstr>
    </vt:vector>
  </TitlesOfParts>
  <Manager/>
  <Company>Karlskrona Kommun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Skolläkaren</dc:title>
  <dc:subject/>
  <dc:creator>Martin Lindqvist</dc:creator>
  <cp:keywords/>
  <dc:description/>
  <cp:lastModifiedBy>Jenny Nordfors</cp:lastModifiedBy>
  <cp:revision>132</cp:revision>
  <dcterms:created xsi:type="dcterms:W3CDTF">2018-02-12T10:56:21Z</dcterms:created>
  <dcterms:modified xsi:type="dcterms:W3CDTF">2023-06-05T08:55:24Z</dcterms:modified>
  <cp:category/>
</cp:coreProperties>
</file>