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4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</p:sldMasterIdLst>
  <p:notesMasterIdLst>
    <p:notesMasterId r:id="rId21"/>
  </p:notesMasterIdLst>
  <p:sldIdLst>
    <p:sldId id="265" r:id="rId3"/>
    <p:sldId id="287" r:id="rId4"/>
    <p:sldId id="286" r:id="rId5"/>
    <p:sldId id="269" r:id="rId6"/>
    <p:sldId id="271" r:id="rId7"/>
    <p:sldId id="277" r:id="rId8"/>
    <p:sldId id="272" r:id="rId9"/>
    <p:sldId id="259" r:id="rId10"/>
    <p:sldId id="273" r:id="rId11"/>
    <p:sldId id="278" r:id="rId12"/>
    <p:sldId id="260" r:id="rId13"/>
    <p:sldId id="289" r:id="rId14"/>
    <p:sldId id="262" r:id="rId15"/>
    <p:sldId id="263" r:id="rId16"/>
    <p:sldId id="280" r:id="rId17"/>
    <p:sldId id="276" r:id="rId18"/>
    <p:sldId id="281" r:id="rId19"/>
    <p:sldId id="284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319F4-F609-4E94-A8B3-2F8431747CB9}" type="datetimeFigureOut">
              <a:rPr lang="sv-SE" smtClean="0"/>
              <a:t>2023-09-25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47FB9-2FCB-4FC1-82E1-203119A9FF1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760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5707A1E-DDAA-8E46-A17B-26FFF1B60C3A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1483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247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09097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825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DFDEE8-F113-436E-BCA0-69AC2F0B07F5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008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2752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3805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 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D80BF-074B-4E55-B5AC-841B5F35CA8C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764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6754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60542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898379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8346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CE3D53-DEA0-8E4B-B92D-F10674F059E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65468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62160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056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en-US"/>
              <a:t>Click icon to add chart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312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260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F4CE3D53-DEA0-8E4B-B92D-F10674F059E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579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1924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CF61102C-5B75-4CD8-B136-BDAFEA31816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CF61102C-5B75-4CD8-B136-BDAFEA31816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A619DA64-CD2E-4347-BFEC-01DE0B3E8501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6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  <a:sym typeface="Calibri Light" panose="020F030202020403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10573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 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0D80BF-074B-4E55-B5AC-841B5F35CA8C}" type="slidenum">
              <a:rPr kumimoji="0" lang="sv-SE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8637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noFill/>
        </p:spPr>
        <p:txBody>
          <a:bodyPr anchor="b"/>
          <a:lstStyle>
            <a:lvl1pPr algn="ctr">
              <a:defRPr sz="6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77D7A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</p:spTree>
    <p:extLst>
      <p:ext uri="{BB962C8B-B14F-4D97-AF65-F5344CB8AC3E}">
        <p14:creationId xmlns:p14="http://schemas.microsoft.com/office/powerpoint/2010/main" val="277256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>
            <a:extLst>
              <a:ext uri="{FF2B5EF4-FFF2-40B4-BE49-F238E27FC236}">
                <a16:creationId xmlns:a16="http://schemas.microsoft.com/office/drawing/2014/main" id="{A18D3DB2-9356-4838-A1B2-D065D5906CE6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3" imgW="395" imgH="394" progId="TCLayout.ActiveDocument.1">
                  <p:embed/>
                </p:oleObj>
              </mc:Choice>
              <mc:Fallback>
                <p:oleObj name="think-cell Slide" r:id="rId13" imgW="395" imgH="394" progId="TCLayout.ActiveDocument.1">
                  <p:embed/>
                  <p:pic>
                    <p:nvPicPr>
                      <p:cNvPr id="2" name="Object 1" hidden="1">
                        <a:extLst>
                          <a:ext uri="{FF2B5EF4-FFF2-40B4-BE49-F238E27FC236}">
                            <a16:creationId xmlns:a16="http://schemas.microsoft.com/office/drawing/2014/main" id="{A18D3DB2-9356-4838-A1B2-D065D5906C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4" name="Rektangel 13">
            <a:extLst>
              <a:ext uri="{FF2B5EF4-FFF2-40B4-BE49-F238E27FC236}">
                <a16:creationId xmlns:a16="http://schemas.microsoft.com/office/drawing/2014/main" id="{3C22E89D-5F8D-6846-BCFB-531E94A40F82}"/>
              </a:ext>
            </a:extLst>
          </p:cNvPr>
          <p:cNvSpPr/>
          <p:nvPr userDrawn="1"/>
        </p:nvSpPr>
        <p:spPr>
          <a:xfrm>
            <a:off x="0" y="6649656"/>
            <a:ext cx="12192000" cy="208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8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7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010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9.jpe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2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1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3.pn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6.x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tionelltklinisktkunskapsstod.se/vardprogramochvardforlopp" TargetMode="External"/><Relationship Id="rId7" Type="http://schemas.openxmlformats.org/officeDocument/2006/relationships/image" Target="../media/image15.jpeg"/><Relationship Id="rId2" Type="http://schemas.openxmlformats.org/officeDocument/2006/relationships/hyperlink" Target="http://www.kunskapsstyrningvard.se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hyperlink" Target="https://kunskapsstyrningvard.se/kunskapsstod/personcentreradesammanhallnavardforlopp/godkandavardforlopp/vardforlopphoftledsartros.1005.html" TargetMode="External"/><Relationship Id="rId4" Type="http://schemas.openxmlformats.org/officeDocument/2006/relationships/hyperlink" Target="https://kunskapsstyrningvard.se/kunskapsstyrningvard/kunskapsstod/publiceradekunskapsstod/endokrinasjukdomar/vardforloppdiabetes.64362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7.jpeg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image" Target="../media/image8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Bildobjekt 20">
            <a:extLst>
              <a:ext uri="{FF2B5EF4-FFF2-40B4-BE49-F238E27FC236}">
                <a16:creationId xmlns:a16="http://schemas.microsoft.com/office/drawing/2014/main" id="{0F4DA1E4-84C6-BB4F-9A8A-83B8AC19810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484" y="0"/>
            <a:ext cx="12207484" cy="6858000"/>
          </a:xfrm>
          <a:prstGeom prst="rect">
            <a:avLst/>
          </a:prstGeom>
        </p:spPr>
      </p:pic>
      <p:sp>
        <p:nvSpPr>
          <p:cNvPr id="8" name="Rubrik 1">
            <a:extLst>
              <a:ext uri="{FF2B5EF4-FFF2-40B4-BE49-F238E27FC236}">
                <a16:creationId xmlns:a16="http://schemas.microsoft.com/office/drawing/2014/main" id="{52DF527A-BBCE-4E48-AB04-B293D1FAEFAC}"/>
              </a:ext>
            </a:extLst>
          </p:cNvPr>
          <p:cNvSpPr txBox="1">
            <a:spLocks/>
          </p:cNvSpPr>
          <p:nvPr/>
        </p:nvSpPr>
        <p:spPr>
          <a:xfrm>
            <a:off x="1363858" y="2058837"/>
            <a:ext cx="9448800" cy="12192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Personcentrerat och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5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sammanhållet vårdförlopp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5400" dirty="0">
                <a:solidFill>
                  <a:srgbClr val="FFFFFF"/>
                </a:solidFill>
                <a:latin typeface="Calibri" panose="020F0502020204030204"/>
              </a:rPr>
              <a:t>Diabetes med hög risk för fotsår</a:t>
            </a:r>
            <a:endParaRPr kumimoji="0" lang="sv-SE" sz="5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grpSp>
        <p:nvGrpSpPr>
          <p:cNvPr id="17" name="Grupp 16">
            <a:extLst>
              <a:ext uri="{FF2B5EF4-FFF2-40B4-BE49-F238E27FC236}">
                <a16:creationId xmlns:a16="http://schemas.microsoft.com/office/drawing/2014/main" id="{57C90ED4-D5C4-234F-A00E-374ECEE0597F}"/>
              </a:ext>
            </a:extLst>
          </p:cNvPr>
          <p:cNvGrpSpPr/>
          <p:nvPr/>
        </p:nvGrpSpPr>
        <p:grpSpPr>
          <a:xfrm>
            <a:off x="10438642" y="5732687"/>
            <a:ext cx="2222205" cy="884879"/>
            <a:chOff x="10242697" y="5607996"/>
            <a:chExt cx="2222205" cy="884879"/>
          </a:xfrm>
        </p:grpSpPr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93D8C51B-0104-ED43-8722-DFCB965DA4EF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82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SVERIGES REGIONER I SAMVERKAN</a:t>
              </a:r>
              <a:endParaRPr kumimoji="0" lang="sv-SE" sz="82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textruta 18">
              <a:extLst>
                <a:ext uri="{FF2B5EF4-FFF2-40B4-BE49-F238E27FC236}">
                  <a16:creationId xmlns:a16="http://schemas.microsoft.com/office/drawing/2014/main" id="{6BA88F0E-3AB2-814E-9770-4BA099AF6C2D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Nationellt system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för kunskapsstyrning </a:t>
              </a:r>
              <a:endPara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  <a:p>
              <a:pPr marL="0" marR="0" lvl="0" indent="0" algn="l" defTabSz="914400" rtl="0" eaLnBrk="1" fontAlgn="auto" latinLnBrk="0" hangingPunct="1">
                <a:lnSpc>
                  <a:spcPts val="148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sv-SE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Hälso- och sjukvård</a:t>
              </a:r>
              <a:endPara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20" name="Rak 19">
              <a:extLst>
                <a:ext uri="{FF2B5EF4-FFF2-40B4-BE49-F238E27FC236}">
                  <a16:creationId xmlns:a16="http://schemas.microsoft.com/office/drawing/2014/main" id="{EE502CA7-5669-DB42-9596-BA86F13D725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18079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Vårdförloppet i korthet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988742" y="1422400"/>
            <a:ext cx="5745162" cy="8255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dirty="0">
                <a:solidFill>
                  <a:srgbClr val="000000"/>
                </a:solidFill>
              </a:rPr>
              <a:t>Består av två olika grupper av åtgärder: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Ellips 1">
            <a:extLst>
              <a:ext uri="{FF2B5EF4-FFF2-40B4-BE49-F238E27FC236}">
                <a16:creationId xmlns:a16="http://schemas.microsoft.com/office/drawing/2014/main" id="{2A6E1A56-6214-4593-82CB-5FB96C317B0F}"/>
              </a:ext>
            </a:extLst>
          </p:cNvPr>
          <p:cNvSpPr/>
          <p:nvPr/>
        </p:nvSpPr>
        <p:spPr>
          <a:xfrm>
            <a:off x="1933575" y="2443666"/>
            <a:ext cx="3305175" cy="312648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>
                <a:solidFill>
                  <a:schemeClr val="bg1"/>
                </a:solidFill>
              </a:rPr>
              <a:t>Prevention, primär eller sekundär</a:t>
            </a:r>
          </a:p>
          <a:p>
            <a:pPr algn="ctr"/>
            <a:endParaRPr lang="sv-SE" dirty="0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0EE22D7B-2A2C-4B41-B1D9-56285827879D}"/>
              </a:ext>
            </a:extLst>
          </p:cNvPr>
          <p:cNvSpPr/>
          <p:nvPr/>
        </p:nvSpPr>
        <p:spPr>
          <a:xfrm>
            <a:off x="6572250" y="2443666"/>
            <a:ext cx="3305175" cy="3126485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800" dirty="0">
              <a:solidFill>
                <a:schemeClr val="bg1"/>
              </a:solidFill>
            </a:endParaRP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Åtgärder vid </a:t>
            </a:r>
            <a:r>
              <a:rPr lang="sv-SE" sz="2800" dirty="0" err="1">
                <a:solidFill>
                  <a:schemeClr val="bg1"/>
                </a:solidFill>
              </a:rPr>
              <a:t>fotsår</a:t>
            </a:r>
            <a:r>
              <a:rPr lang="sv-SE" sz="2800" dirty="0">
                <a:solidFill>
                  <a:schemeClr val="bg1"/>
                </a:solidFill>
              </a:rPr>
              <a:t> eller annan allvarlig fotskada (Charcot)</a:t>
            </a:r>
          </a:p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4209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25159105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6877" y="706830"/>
            <a:ext cx="6431233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Vårdförloppet lägger tonvikt på</a:t>
            </a:r>
          </a:p>
        </p:txBody>
      </p:sp>
      <p:sp>
        <p:nvSpPr>
          <p:cNvPr id="9" name="textrut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6FF9CD66-1169-4AB9-B997-F8D929177DEA}"/>
              </a:ext>
            </a:extLst>
          </p:cNvPr>
          <p:cNvSpPr txBox="1"/>
          <p:nvPr/>
        </p:nvSpPr>
        <p:spPr>
          <a:xfrm>
            <a:off x="5306877" y="1844367"/>
            <a:ext cx="5624512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Att lyfta nivån för basalt omhändertagande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Kompetenser, snarare än profession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Vikten av tid till åtgärd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Samverkan mellan specialiserad och primärvård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Betydelsen av rehabilitering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Vikten av kardiovaskulär riskprevention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400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Enkla kvalitetsparametrar</a:t>
            </a:r>
          </a:p>
        </p:txBody>
      </p:sp>
      <p:pic>
        <p:nvPicPr>
          <p:cNvPr id="16" name="Bildobjekt 15">
            <a:extLst>
              <a:ext uri="{FF2B5EF4-FFF2-40B4-BE49-F238E27FC236}">
                <a16:creationId xmlns:a16="http://schemas.microsoft.com/office/drawing/2014/main" id="{78E5D14C-EA56-4272-A244-EEEAB559B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4577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62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4865417" y="445122"/>
            <a:ext cx="4116658" cy="609793"/>
          </a:xfrm>
        </p:spPr>
        <p:txBody>
          <a:bodyPr/>
          <a:lstStyle/>
          <a:p>
            <a:r>
              <a:rPr lang="sv-SE" dirty="0"/>
              <a:t>Patientkontrakt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702469" y="1402802"/>
            <a:ext cx="7144334" cy="250745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Patientmedverkan och </a:t>
            </a:r>
            <a:r>
              <a:rPr lang="sv-SE" dirty="0" err="1"/>
              <a:t>compliance</a:t>
            </a:r>
            <a:r>
              <a:rPr lang="sv-SE" dirty="0"/>
              <a:t> är förutsättningar för ett gott behandlingsresultat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Belyser patientens rätt med medverkan och kunskap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Betonar betydelsen av kunskap för att förstå betydelsen av egenvård, inklusive preventiva åtgärder.</a:t>
            </a: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7" name="Rektangel 6"/>
          <p:cNvSpPr/>
          <p:nvPr/>
        </p:nvSpPr>
        <p:spPr>
          <a:xfrm>
            <a:off x="5055131" y="4258147"/>
            <a:ext cx="6791672" cy="13235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80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Syftet med </a:t>
            </a:r>
            <a:r>
              <a:rPr kumimoji="0" lang="sv-SE" b="0" i="1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patientkontrakt</a:t>
            </a:r>
            <a:r>
              <a:rPr kumimoji="0" lang="sv-SE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är att genom en gemensam överenskommelse mellan patient och vårdgivare säkerställa delaktighet, samordning och tillgänglighet med patientens perspektiv som utgångspunkt.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F4DA1E4-84C6-BB4F-9A8A-83B8AC198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-1"/>
            <a:ext cx="4400551" cy="669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2412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8B9E893-937E-45CB-885F-520E271A9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736168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0" name="Object 19" hidden="1">
                        <a:extLst>
                          <a:ext uri="{FF2B5EF4-FFF2-40B4-BE49-F238E27FC236}">
                            <a16:creationId xmlns:a16="http://schemas.microsoft.com/office/drawing/2014/main" id="{38B9E893-937E-45CB-885F-520E271A97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A758B33-E922-4132-AD7A-85BDE8A3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ECD21E-1FC0-44B5-9B0F-67ECBD72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>
            <a:normAutofit/>
          </a:bodyPr>
          <a:lstStyle/>
          <a:p>
            <a:r>
              <a:rPr lang="sv-SE" dirty="0"/>
              <a:t>Vad kommer att följas upp (urval)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526B6-D4F9-4B22-AC5A-C610BB2A6702}"/>
              </a:ext>
            </a:extLst>
          </p:cNvPr>
          <p:cNvSpPr/>
          <p:nvPr/>
        </p:nvSpPr>
        <p:spPr>
          <a:xfrm>
            <a:off x="984468" y="1560384"/>
            <a:ext cx="4909649" cy="5066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Indikatorer (målvärde)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A3914D-6AB0-4643-82B5-C41FCC809901}"/>
              </a:ext>
            </a:extLst>
          </p:cNvPr>
          <p:cNvSpPr/>
          <p:nvPr/>
        </p:nvSpPr>
        <p:spPr>
          <a:xfrm>
            <a:off x="988742" y="2139206"/>
            <a:ext cx="4905375" cy="324086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Antal amputationer ovanför ankeln per 100000 invånare år, som resultatmått  (&lt;5)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statinbehandlade patienter med diabetes och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av totala antalet patienter med diabetes som haft </a:t>
            </a:r>
            <a:r>
              <a:rPr lang="sv-SE" sz="2000" dirty="0" err="1">
                <a:solidFill>
                  <a:schemeClr val="tx1"/>
                </a:solidFill>
              </a:rPr>
              <a:t>vårdkontakt</a:t>
            </a:r>
            <a:r>
              <a:rPr lang="sv-SE" sz="2000" dirty="0">
                <a:solidFill>
                  <a:schemeClr val="tx1"/>
                </a:solidFill>
              </a:rPr>
              <a:t> med specialiserad </a:t>
            </a:r>
            <a:r>
              <a:rPr lang="sv-SE" sz="2000" dirty="0" err="1">
                <a:solidFill>
                  <a:schemeClr val="tx1"/>
                </a:solidFill>
              </a:rPr>
              <a:t>vård</a:t>
            </a:r>
            <a:r>
              <a:rPr lang="sv-SE" sz="2000" dirty="0">
                <a:solidFill>
                  <a:schemeClr val="tx1"/>
                </a:solidFill>
              </a:rPr>
              <a:t> det gångna året, som resultatmått avseende preventiv systembehandling (&gt;85%)</a:t>
            </a:r>
            <a:endParaRPr lang="sv-SE" sz="2000" dirty="0"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3F30D1A-8F25-4810-A47A-39C95C855260}"/>
              </a:ext>
            </a:extLst>
          </p:cNvPr>
          <p:cNvSpPr/>
          <p:nvPr/>
        </p:nvSpPr>
        <p:spPr>
          <a:xfrm>
            <a:off x="6254308" y="2139206"/>
            <a:ext cx="4998334" cy="324086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patienter med diabetes och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som den specialiserade </a:t>
            </a:r>
            <a:r>
              <a:rPr lang="sv-SE" sz="2000" dirty="0" err="1">
                <a:solidFill>
                  <a:schemeClr val="tx1"/>
                </a:solidFill>
              </a:rPr>
              <a:t>vården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err="1">
                <a:solidFill>
                  <a:schemeClr val="tx1"/>
                </a:solidFill>
              </a:rPr>
              <a:t>fått</a:t>
            </a:r>
            <a:r>
              <a:rPr lang="sv-SE" sz="2000" dirty="0">
                <a:solidFill>
                  <a:schemeClr val="tx1"/>
                </a:solidFill>
              </a:rPr>
              <a:t> remiss </a:t>
            </a:r>
            <a:r>
              <a:rPr lang="sv-SE" sz="2000" dirty="0" err="1">
                <a:solidFill>
                  <a:schemeClr val="tx1"/>
                </a:solidFill>
              </a:rPr>
              <a:t>för</a:t>
            </a:r>
            <a:r>
              <a:rPr lang="sv-SE" sz="2000" dirty="0">
                <a:solidFill>
                  <a:schemeClr val="tx1"/>
                </a:solidFill>
              </a:rPr>
              <a:t>, inom 21 dagar </a:t>
            </a:r>
            <a:r>
              <a:rPr lang="sv-SE" sz="2000" dirty="0" err="1">
                <a:solidFill>
                  <a:schemeClr val="tx1"/>
                </a:solidFill>
              </a:rPr>
              <a:t>från</a:t>
            </a:r>
            <a:r>
              <a:rPr lang="sv-SE" sz="2000" dirty="0">
                <a:solidFill>
                  <a:schemeClr val="tx1"/>
                </a:solidFill>
              </a:rPr>
              <a:t> </a:t>
            </a:r>
            <a:r>
              <a:rPr lang="sv-SE" sz="2000" dirty="0" err="1">
                <a:solidFill>
                  <a:schemeClr val="tx1"/>
                </a:solidFill>
              </a:rPr>
              <a:t>sårdebut</a:t>
            </a:r>
            <a:r>
              <a:rPr lang="sv-SE" sz="2000" dirty="0">
                <a:solidFill>
                  <a:schemeClr val="tx1"/>
                </a:solidFill>
              </a:rPr>
              <a:t>, av totala antalet patienter med </a:t>
            </a:r>
            <a:r>
              <a:rPr lang="sv-SE" sz="2000" dirty="0" err="1">
                <a:solidFill>
                  <a:schemeClr val="tx1"/>
                </a:solidFill>
              </a:rPr>
              <a:t>fotsår</a:t>
            </a:r>
            <a:r>
              <a:rPr lang="sv-SE" sz="2000" dirty="0">
                <a:solidFill>
                  <a:schemeClr val="tx1"/>
                </a:solidFill>
              </a:rPr>
              <a:t> som remitterats till enheten, exempel på processmått som belyser vikten av kort tid till specialistbedömning  (&gt;80%)</a:t>
            </a:r>
            <a:endParaRPr lang="sv-SE" sz="2000" dirty="0">
              <a:solidFill>
                <a:schemeClr val="tx1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tx1"/>
                </a:solidFill>
              </a:rPr>
              <a:t>Andel patienter av totala antalet patienter med diabetes som efter läkning erhållit ortopedteknisk utrustning  (&gt;90%)</a:t>
            </a:r>
          </a:p>
          <a:p>
            <a:pPr lvl="0">
              <a:spcBef>
                <a:spcPts val="600"/>
              </a:spcBef>
            </a:pPr>
            <a:endParaRPr lang="sv-SE" sz="20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1">
            <a:extLst>
              <a:ext uri="{FF2B5EF4-FFF2-40B4-BE49-F238E27FC236}">
                <a16:creationId xmlns:a16="http://schemas.microsoft.com/office/drawing/2014/main" id="{6650076E-DDDA-425F-811D-9F7850FFFA5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558" y="1326807"/>
            <a:ext cx="1023016" cy="75417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F5EFE918-B768-4D36-9D56-383F0BD01BC0}"/>
              </a:ext>
            </a:extLst>
          </p:cNvPr>
          <p:cNvSpPr/>
          <p:nvPr/>
        </p:nvSpPr>
        <p:spPr>
          <a:xfrm>
            <a:off x="6254309" y="1564430"/>
            <a:ext cx="4998334" cy="5993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377D7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Indikatorer (målvärde)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F77448-64CF-4386-8406-839026FD8FC9}"/>
              </a:ext>
            </a:extLst>
          </p:cNvPr>
          <p:cNvSpPr/>
          <p:nvPr/>
        </p:nvSpPr>
        <p:spPr>
          <a:xfrm>
            <a:off x="988742" y="5683372"/>
            <a:ext cx="9209431" cy="8344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  <a:defRPr/>
            </a:pPr>
            <a:r>
              <a:rPr kumimoji="0" lang="sv-SE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Datakällor: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lang="sv-SE" dirty="0"/>
              <a:t>Socialstyrelsens </a:t>
            </a:r>
            <a:r>
              <a:rPr lang="sv-SE" dirty="0" err="1"/>
              <a:t>hälsodataregister</a:t>
            </a:r>
            <a:r>
              <a:rPr lang="sv-SE" dirty="0"/>
              <a:t> och Regionernas vårdinformationssystem </a:t>
            </a:r>
            <a:endParaRPr lang="sv-SE" sz="16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BFA1D06-CE48-4110-8485-A9D28524682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0464" y="5723573"/>
            <a:ext cx="754004" cy="754004"/>
          </a:xfrm>
          <a:prstGeom prst="rect">
            <a:avLst/>
          </a:prstGeom>
          <a:noFill/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650076E-DDDA-425F-811D-9F7850FFF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1633" y="1333203"/>
            <a:ext cx="1023016" cy="754175"/>
          </a:xfrm>
          <a:prstGeom prst="rect">
            <a:avLst/>
          </a:prstGeom>
        </p:spPr>
      </p:pic>
      <p:sp>
        <p:nvSpPr>
          <p:cNvPr id="15" name="textrut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</p:spTree>
    <p:extLst>
      <p:ext uri="{BB962C8B-B14F-4D97-AF65-F5344CB8AC3E}">
        <p14:creationId xmlns:p14="http://schemas.microsoft.com/office/powerpoint/2010/main" val="719549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92400599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068" y="671705"/>
            <a:ext cx="9144000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Vad blir konsekvenserna?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690068" y="1666398"/>
            <a:ext cx="4681544" cy="3916255"/>
          </a:xfrm>
          <a:prstGeom prst="rect">
            <a:avLst/>
          </a:prstGeom>
          <a:solidFill>
            <a:srgbClr val="D1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lvl="0">
              <a:defRPr/>
            </a:pPr>
            <a:r>
              <a:rPr lang="sv-SE" sz="2400" b="1" dirty="0">
                <a:solidFill>
                  <a:srgbClr val="000000"/>
                </a:solidFill>
              </a:rPr>
              <a:t>Fördelar/vinster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Mer jämlik vård över landet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Nivån för basalt omhändertagande höjs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Ökad sårläkning och minskat antal amputationer ovan fotled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På sikt resursbesparande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07D15-DBC9-4A8D-93AF-5B2C4F8F0C21}"/>
              </a:ext>
            </a:extLst>
          </p:cNvPr>
          <p:cNvSpPr/>
          <p:nvPr/>
        </p:nvSpPr>
        <p:spPr>
          <a:xfrm>
            <a:off x="6965023" y="1666397"/>
            <a:ext cx="4681544" cy="3916255"/>
          </a:xfrm>
          <a:prstGeom prst="rect">
            <a:avLst/>
          </a:prstGeom>
          <a:solidFill>
            <a:srgbClr val="D1EB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lvl="0">
              <a:defRPr/>
            </a:pPr>
            <a:r>
              <a:rPr lang="sv-SE" sz="2400" b="1" dirty="0">
                <a:solidFill>
                  <a:srgbClr val="000000"/>
                </a:solidFill>
              </a:rPr>
              <a:t>Ev. risker/svårigheter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Inom en del regioner behov att bygga från grunden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Brist inom flera kompetensområden, behov av ut- och fortbildning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400" dirty="0">
                <a:solidFill>
                  <a:srgbClr val="000000"/>
                </a:solidFill>
              </a:rPr>
              <a:t>Alla datakällor för indikatorer ännu ej på plats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sv-SE" b="1" dirty="0">
              <a:solidFill>
                <a:srgbClr val="00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06CDB5-7F3F-4DAF-B872-1BC8872ABD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9106" y="2223346"/>
            <a:ext cx="2039842" cy="203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39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Dialog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/>
          </p:nvPr>
        </p:nvSpPr>
        <p:spPr>
          <a:xfrm>
            <a:off x="903952" y="1613792"/>
            <a:ext cx="6708960" cy="4595622"/>
          </a:xfrm>
        </p:spPr>
        <p:txBody>
          <a:bodyPr>
            <a:normAutofit fontScale="85000" lnSpcReduction="20000"/>
          </a:bodyPr>
          <a:lstStyle/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Positiva effekter hos oss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patient, personal, resurser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Styrkor i regionen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goda exempel, nyckelpersoner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Vilka påverkas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patientgrupper, verksamheter, professioner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ska vi göra annorlunda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- vad gör vi redan nu, ska sluta göra, arbetssätt, digitalisering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Vilka genomför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vilket stöd behövs, vad rår vi själva över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Hur genomförs 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– behövs beslut, påverkas resurser, avtal, kunskapsdokument, rutinbeskrivningar, tidpunkt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Svårigheter och risker</a:t>
            </a:r>
          </a:p>
          <a:p>
            <a:pPr marL="342900" lvl="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500" b="1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Kommunikation</a:t>
            </a:r>
            <a:r>
              <a:rPr lang="sv-SE" sz="25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– målgrupp, budskap, former, tidpunkt</a:t>
            </a:r>
          </a:p>
          <a:p>
            <a:pPr marL="342900" indent="-342900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sv-SE" sz="25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undad rektangulär bildtext 8"/>
          <p:cNvSpPr/>
          <p:nvPr/>
        </p:nvSpPr>
        <p:spPr>
          <a:xfrm>
            <a:off x="8423515" y="1613791"/>
            <a:ext cx="3418453" cy="2433275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r>
              <a:rPr lang="sv-SE" sz="2000" b="1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Diskutera gärna: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Hur ser gapet ut hos oss?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kan vi prioritera att börja göra här?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sv-SE" sz="2000" dirty="0">
                <a:solidFill>
                  <a:schemeClr val="bg1"/>
                </a:solidFill>
                <a:ea typeface="Calibri" panose="020F0502020204030204" pitchFamily="34" charset="0"/>
                <a:cs typeface="Arial" panose="020B0604020202020204" pitchFamily="34" charset="0"/>
              </a:rPr>
              <a:t>Vad är uppföljningsbart hos oss redan nu?</a:t>
            </a:r>
          </a:p>
        </p:txBody>
      </p:sp>
    </p:spTree>
    <p:extLst>
      <p:ext uri="{BB962C8B-B14F-4D97-AF65-F5344CB8AC3E}">
        <p14:creationId xmlns:p14="http://schemas.microsoft.com/office/powerpoint/2010/main" val="1985095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99F76A-BE0A-4578-809C-BF0E5E1AD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716" y="36418"/>
            <a:ext cx="10515600" cy="753650"/>
          </a:xfrm>
        </p:spPr>
        <p:txBody>
          <a:bodyPr>
            <a:normAutofit/>
          </a:bodyPr>
          <a:lstStyle/>
          <a:p>
            <a:r>
              <a:rPr lang="sv-SE" sz="3600" dirty="0"/>
              <a:t>Deltagare</a:t>
            </a:r>
          </a:p>
        </p:txBody>
      </p:sp>
      <p:graphicFrame>
        <p:nvGraphicFramePr>
          <p:cNvPr id="6" name="Platshållare för innehåll 5">
            <a:extLst>
              <a:ext uri="{FF2B5EF4-FFF2-40B4-BE49-F238E27FC236}">
                <a16:creationId xmlns:a16="http://schemas.microsoft.com/office/drawing/2014/main" id="{C7B166F5-64E0-4B0E-B230-0D996B257C5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8722584"/>
              </p:ext>
            </p:extLst>
          </p:nvPr>
        </p:nvGraphicFramePr>
        <p:xfrm>
          <a:off x="410135" y="889892"/>
          <a:ext cx="11025044" cy="112366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756321">
                  <a:extLst>
                    <a:ext uri="{9D8B030D-6E8A-4147-A177-3AD203B41FA5}">
                      <a16:colId xmlns:a16="http://schemas.microsoft.com/office/drawing/2014/main" val="3973459589"/>
                    </a:ext>
                  </a:extLst>
                </a:gridCol>
                <a:gridCol w="3547091">
                  <a:extLst>
                    <a:ext uri="{9D8B030D-6E8A-4147-A177-3AD203B41FA5}">
                      <a16:colId xmlns:a16="http://schemas.microsoft.com/office/drawing/2014/main" val="138910382"/>
                    </a:ext>
                  </a:extLst>
                </a:gridCol>
                <a:gridCol w="3721632">
                  <a:extLst>
                    <a:ext uri="{9D8B030D-6E8A-4147-A177-3AD203B41FA5}">
                      <a16:colId xmlns:a16="http://schemas.microsoft.com/office/drawing/2014/main" val="4160860710"/>
                    </a:ext>
                  </a:extLst>
                </a:gridCol>
              </a:tblGrid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Namn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Yrkesroll/motsvarande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Sjukvårdsregion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723658834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Alexandra Sund Andersson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Carlos Martin de los Santos Diaz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Cecilia </a:t>
                      </a:r>
                      <a:r>
                        <a:rPr lang="sv-S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Ryden</a:t>
                      </a: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Rubin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David Hellsten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Harriet Ögren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Karin </a:t>
                      </a:r>
                      <a:r>
                        <a:rPr lang="sv-SE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Hoffling</a:t>
                      </a: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Leif Sundberg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Magnus Löndahl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Sergiu Catrina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Stefan Jansson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Ulla Hellstrand Tang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Åsa Matero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Distriktsköterska, Specialistsjuksköterska i diabetes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Podiater</a:t>
                      </a: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Infektionsläkare,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Ortoped, fotkirurg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Fotvårdsspecialist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2000" dirty="0">
                          <a:effectLst/>
                        </a:rPr>
                        <a:t>Distriktsköterska, Specialistsjuksköterska i diabetes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Patientföreträdare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Endokrinolog,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Endokrinolog, docent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Allmänläkare, med dr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Överortopedingenjör, med dr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Processledare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</a:rPr>
                        <a:t>Södra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Västra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Södra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Stockholm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Mellan Sverige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Västra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sv-S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Norra</a:t>
                      </a: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739928518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726488147"/>
                  </a:ext>
                </a:extLst>
              </a:tr>
              <a:tr h="322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043800923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6787345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424280812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912211026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1492334297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4160741064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772251599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050412052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solidFill>
                          <a:schemeClr val="bg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861118625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3254374590"/>
                  </a:ext>
                </a:extLst>
              </a:tr>
              <a:tr h="32534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sv-SE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5438" marR="75438" marT="0" marB="0"/>
                </a:tc>
                <a:extLst>
                  <a:ext uri="{0D108BD9-81ED-4DB2-BD59-A6C34878D82A}">
                    <a16:rowId xmlns:a16="http://schemas.microsoft.com/office/drawing/2014/main" val="2952780841"/>
                  </a:ext>
                </a:extLst>
              </a:tr>
            </a:tbl>
          </a:graphicData>
        </a:graphic>
      </p:graphicFrame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123DFDD-0D59-44C2-8AE7-01ADC4130B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ruta 7"/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</p:spTree>
    <p:extLst>
      <p:ext uri="{BB962C8B-B14F-4D97-AF65-F5344CB8AC3E}">
        <p14:creationId xmlns:p14="http://schemas.microsoft.com/office/powerpoint/2010/main" val="26567847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B98204A7-E224-4160-837F-1FCF34BF0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8564D2F-45CC-4D11-B1EF-80B21B99A4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15322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95" imgH="394" progId="TCLayout.ActiveDocument.1">
                  <p:embed/>
                </p:oleObj>
              </mc:Choice>
              <mc:Fallback>
                <p:oleObj name="think-cell Slide" r:id="rId3" imgW="395" imgH="394" progId="TCLayout.ActiveDocument.1">
                  <p:embed/>
                  <p:pic>
                    <p:nvPicPr>
                      <p:cNvPr id="4" name="Object 3" hidden="1">
                        <a:extLst>
                          <a:ext uri="{FF2B5EF4-FFF2-40B4-BE49-F238E27FC236}">
                            <a16:creationId xmlns:a16="http://schemas.microsoft.com/office/drawing/2014/main" id="{B8564D2F-45CC-4D11-B1EF-80B21B99A4A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B21C52E-9F03-416F-B9DA-51DBF7EF01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Personcentrerat och sammanhållet vårdförlopp för Diabetes med hög risk för fotsår</a:t>
            </a:r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650294" y="2124358"/>
            <a:ext cx="4925754" cy="4219293"/>
          </a:xfrm>
          <a:prstGeom prst="rect">
            <a:avLst/>
          </a:prstGeom>
          <a:solidFill>
            <a:srgbClr val="D1EBE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Baseras på Socialstyrelsens nationella riktlinjer och internationella behandlingsriktlinjer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Beskriver processen för det basala omhändertagandet 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Omhändertagandet i specialiserad vård sker i  samverkan med primärvård i region och kommun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Åtgärderna inkluderar information om betydelsen av egenvård, primär- och sekundärprevention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sv-SE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B07D15-DBC9-4A8D-93AF-5B2C4F8F0C21}"/>
              </a:ext>
            </a:extLst>
          </p:cNvPr>
          <p:cNvSpPr/>
          <p:nvPr/>
        </p:nvSpPr>
        <p:spPr>
          <a:xfrm>
            <a:off x="6310003" y="2124358"/>
            <a:ext cx="4650474" cy="4219292"/>
          </a:xfrm>
          <a:prstGeom prst="rect">
            <a:avLst/>
          </a:prstGeom>
          <a:solidFill>
            <a:srgbClr val="D1EBEA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t"/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Målen är att minimera onödiga väntetider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optimera tillgängliga resurser i syfte att lindra smärta, minska risk för sår, läka sår, förhindra eller läka ut infektion, bevara förmågan att gå samt minska risken för amputation och 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förtida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död</a:t>
            </a: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Långsiktigt är syftet att förbättra prognosen, öka hälsorelaterad livskvalitet och delaktighet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Främja g</a:t>
            </a:r>
            <a:r>
              <a:rPr kumimoji="0" lang="sv-SE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ott</a:t>
            </a:r>
            <a:r>
              <a:rPr kumimoji="0" lang="sv-SE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resursutnyttjande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ktangel 10"/>
          <p:cNvSpPr/>
          <p:nvPr/>
        </p:nvSpPr>
        <p:spPr>
          <a:xfrm rot="18892177">
            <a:off x="-106693" y="452933"/>
            <a:ext cx="1391149" cy="27699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Sammanfattning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95252" y="1260236"/>
            <a:ext cx="10772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Vårdförloppet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inleds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vid fotsår eller hög risk för fotsår hos patienter med diabetes och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pågår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vanligen livet ut alternativt </a:t>
            </a:r>
            <a:r>
              <a:rPr kumimoji="0" lang="sv-SE" sz="18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avslutas</a:t>
            </a:r>
            <a:r>
              <a:rPr kumimoji="0" lang="sv-SE" sz="18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vid bilateral amputation ovanför ankeln eller vid övergång till palliativ vård i livets slutskede.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3206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89013" y="565621"/>
            <a:ext cx="9144000" cy="609793"/>
          </a:xfrm>
        </p:spPr>
        <p:txBody>
          <a:bodyPr/>
          <a:lstStyle/>
          <a:p>
            <a:r>
              <a:rPr lang="sv-SE" dirty="0"/>
              <a:t>Mer information och stöd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989013" y="1413069"/>
            <a:ext cx="5148385" cy="418529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Mer information och presentationsmaterial för personcentrerade och sammanhållna vårdförlopp finns på </a:t>
            </a:r>
            <a:r>
              <a:rPr lang="sv-SE" dirty="0">
                <a:hlinkClick r:id="rId2"/>
              </a:rPr>
              <a:t>www.kunskapsstyrningvard.se</a:t>
            </a:r>
            <a:endParaRPr lang="sv-SE" dirty="0"/>
          </a:p>
          <a:p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Vårdförloppen finns tillgängliga i regionernas gemensamma system för kunskapsstöd </a:t>
            </a:r>
            <a:r>
              <a:rPr lang="sv-SE" dirty="0">
                <a:hlinkClick r:id="rId3"/>
              </a:rPr>
              <a:t>NKK</a:t>
            </a:r>
            <a:endParaRPr lang="sv-SE" dirty="0"/>
          </a:p>
        </p:txBody>
      </p:sp>
      <p:sp>
        <p:nvSpPr>
          <p:cNvPr id="7" name="textrut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6" name="Rektangel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27053" y="1306742"/>
            <a:ext cx="5036863" cy="39989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/>
          <p:cNvSpPr/>
          <p:nvPr/>
        </p:nvSpPr>
        <p:spPr>
          <a:xfrm>
            <a:off x="6731289" y="4558684"/>
            <a:ext cx="489009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/>
              </a:rPr>
              <a:t>LÄNK</a:t>
            </a: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:</a:t>
            </a:r>
            <a:endParaRPr lang="sv-SE" sz="1100" dirty="0">
              <a:solidFill>
                <a:srgbClr val="000000"/>
              </a:solidFill>
              <a:latin typeface="Calibri"/>
              <a:hlinkClick r:id="rId5"/>
            </a:endParaRPr>
          </a:p>
        </p:txBody>
      </p:sp>
      <p:sp>
        <p:nvSpPr>
          <p:cNvPr id="10" name="textruta 9"/>
          <p:cNvSpPr txBox="1"/>
          <p:nvPr/>
        </p:nvSpPr>
        <p:spPr>
          <a:xfrm>
            <a:off x="6627053" y="1306742"/>
            <a:ext cx="4910325" cy="1564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sv-SE" sz="2400" dirty="0"/>
              <a:t>Filmer</a:t>
            </a:r>
            <a:r>
              <a:rPr lang="sv-SE" sz="1600" dirty="0"/>
              <a:t> </a:t>
            </a:r>
          </a:p>
          <a:p>
            <a:r>
              <a:rPr lang="sv-SE" sz="1600" dirty="0"/>
              <a:t>Beskriver mål och syfte med vårdförloppet utifrån ett patient- och vårdgivarperspektiv. De intervjuade är ordförande respektive patientrepresentant för den nationella arbetsgrupp (NAG) som har tagit fram vårdförloppet.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0471AC7F-53E8-456A-863B-0E4BD49AA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34449" y="3116510"/>
            <a:ext cx="2509085" cy="1703784"/>
          </a:xfrm>
          <a:prstGeom prst="rect">
            <a:avLst/>
          </a:prstGeom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51A8412F-18C7-45AF-B72D-F7186F0E5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67600" y="3545604"/>
            <a:ext cx="2524125" cy="1760041"/>
          </a:xfrm>
          <a:prstGeom prst="rect">
            <a:avLst/>
          </a:prstGeom>
          <a:ln w="1905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17854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25119" y="346077"/>
            <a:ext cx="10944840" cy="609793"/>
          </a:xfrm>
        </p:spPr>
        <p:txBody>
          <a:bodyPr>
            <a:normAutofit fontScale="90000"/>
          </a:bodyPr>
          <a:lstStyle/>
          <a:p>
            <a:r>
              <a:rPr lang="sv-SE" dirty="0"/>
              <a:t>Syftet med personcentrerade och sammanhållna vårdförlopp 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>
          <a:xfrm>
            <a:off x="625119" y="1150228"/>
            <a:ext cx="5673044" cy="4381241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Syftet är att öka jämlikheten, effektiviteten och kvaliteten i vården utan att det medför onödig administrativ börda för sjukvårdspersonal.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Patienter ska uppleva en mer välorganiserad och helhetsorienterad process utan onödig väntetid i samband med utredning och behandling.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Patienternas livskvalitet och nöjdhet med vården ska förbättras och vården bli mer jämlik och jämställd.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5" name="Bildobjekt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01149" y="1477001"/>
            <a:ext cx="5587548" cy="3727693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625120" y="5346989"/>
            <a:ext cx="57868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</a:t>
            </a:r>
            <a:r>
              <a:rPr kumimoji="0" lang="sv-SE" sz="16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Patienter, brukare och hälso-och sjukvårdens medarbetare ska vara trygga i att bästa tillgängliga kunskap används i varje möte”</a:t>
            </a:r>
          </a:p>
        </p:txBody>
      </p:sp>
    </p:spTree>
    <p:extLst>
      <p:ext uri="{BB962C8B-B14F-4D97-AF65-F5344CB8AC3E}">
        <p14:creationId xmlns:p14="http://schemas.microsoft.com/office/powerpoint/2010/main" val="3793900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2">
            <a:extLst>
              <a:ext uri="{FF2B5EF4-FFF2-40B4-BE49-F238E27FC236}">
                <a16:creationId xmlns:a16="http://schemas.microsoft.com/office/drawing/2014/main" id="{DEE8EDC8-C761-7C47-80B6-45DEEFC87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742" y="382677"/>
            <a:ext cx="9144000" cy="609793"/>
          </a:xfrm>
        </p:spPr>
        <p:txBody>
          <a:bodyPr/>
          <a:lstStyle/>
          <a:p>
            <a:r>
              <a:rPr lang="sv-SE" dirty="0"/>
              <a:t>Regionerna i samverkan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478FA9FC-4A68-8B4C-AE38-1074E1489D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7742" y="1411415"/>
            <a:ext cx="6922359" cy="403517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Arbetet med vårdförloppen utgår från en överenskommelse mellan staten och Sveriges Kommuner och Regioner (SKR).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Regeringen vill med satsningen stödja utvecklingsarbetet i regionerna kring kunskapsstyrning i hälso- och sjukvården.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Vårdförloppen tas fram av regionerna inom Nationellt system för kunskapsstyrning Hälso- och sjukvård.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>
                <a:ea typeface="MS Mincho" panose="02020609040205080304" pitchFamily="49" charset="-128"/>
                <a:cs typeface="Arial" panose="020B0604020202020204" pitchFamily="34" charset="0"/>
              </a:rPr>
              <a:t>Vårdförloppen är primärt ett kunskapsstöd för hälso- och sjukvårdspersonal i det kliniska mötet med patient och närstående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200" dirty="0"/>
              <a:t>Vårdförloppen ska utgå ifrån tillförlitliga och aktuella kunskapsstöd och baseras på bästa tillgängliga kunskap om vård och behandling.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  <a:p>
            <a:endParaRPr lang="sv-SE" sz="2000" dirty="0"/>
          </a:p>
        </p:txBody>
      </p:sp>
      <p:pic>
        <p:nvPicPr>
          <p:cNvPr id="4" name="Bildobjek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94224" y="1624979"/>
            <a:ext cx="4297776" cy="3451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22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56E2D783-D7AD-45C1-86B6-2FC35A9512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8D01E008-BBD9-458E-A1D7-A1D60B359424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4589" y="796999"/>
            <a:ext cx="9594591" cy="534626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Personcentrerat och sammanhållet </a:t>
            </a:r>
            <a:br>
              <a:rPr lang="sv-SE" dirty="0">
                <a:solidFill>
                  <a:srgbClr val="5A8695"/>
                </a:solidFill>
              </a:rPr>
            </a:br>
            <a:r>
              <a:rPr lang="sv-SE" dirty="0">
                <a:solidFill>
                  <a:srgbClr val="5A8695"/>
                </a:solidFill>
              </a:rPr>
              <a:t>vårdförlopp för Diabetes med hög risk för fotsår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E0FFD61-48A6-4B7A-BD67-7DC59845871C}"/>
              </a:ext>
            </a:extLst>
          </p:cNvPr>
          <p:cNvSpPr/>
          <p:nvPr/>
        </p:nvSpPr>
        <p:spPr>
          <a:xfrm>
            <a:off x="988741" y="2164757"/>
            <a:ext cx="4797295" cy="35831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Ingång till vårdförloppet sker om patienten har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tecken på distal neuropati eller perifer kärlsjukdom 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tidigare haft fotsår som krävt vård inom specialiserad vård eller primärvård, har genomgått amputation, har en fotdeformitet eller hudpatologi såsom till exempel omfattande förhårdnad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dirty="0">
                <a:solidFill>
                  <a:srgbClr val="000000"/>
                </a:solidFill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pågående fotsår, oavsett förekomst av neuropati, kärlsjukdom eller misstanke om aktiv osteoartropati</a:t>
            </a:r>
          </a:p>
          <a:p>
            <a:pPr marL="342900" marR="0" lvl="0" indent="-342900" defTabSz="914400" rtl="0" eaLnBrk="1" fontAlgn="auto" latinLnBrk="0" hangingPunct="1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ktangel 1"/>
          <p:cNvSpPr/>
          <p:nvPr/>
        </p:nvSpPr>
        <p:spPr>
          <a:xfrm>
            <a:off x="834589" y="1331625"/>
            <a:ext cx="107314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i="1" dirty="0"/>
              <a:t>Vårdförloppet </a:t>
            </a:r>
            <a:r>
              <a:rPr lang="sv-SE" b="1" i="1" dirty="0"/>
              <a:t>inleds</a:t>
            </a:r>
            <a:r>
              <a:rPr lang="sv-SE" i="1" dirty="0"/>
              <a:t> vid fotsår eller hög risk för fotsår hos patienter med diabetes och pågår vanligen livet ut alternativt </a:t>
            </a:r>
            <a:r>
              <a:rPr lang="sv-SE" b="1" i="1" dirty="0"/>
              <a:t>avslutas</a:t>
            </a:r>
            <a:r>
              <a:rPr lang="sv-SE" i="1" dirty="0"/>
              <a:t> vid bilateral amputation ovanför ankeln eller vid övergång till palliativ vård i livets slutskede.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D8BBBA8D-D720-4E96-A788-4F568832D597}"/>
              </a:ext>
            </a:extLst>
          </p:cNvPr>
          <p:cNvSpPr/>
          <p:nvPr/>
        </p:nvSpPr>
        <p:spPr>
          <a:xfrm>
            <a:off x="6361631" y="2164756"/>
            <a:ext cx="4797295" cy="35831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defTabSz="914400" rtl="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Arial" panose="020B0604020202020204" pitchFamily="34" charset="0"/>
              </a:rPr>
              <a:t>Utgång ur vårdförloppet sker vid</a:t>
            </a: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bilateral amputation ovanför ankeln</a:t>
            </a:r>
            <a:endParaRPr lang="sv-SE" dirty="0">
              <a:solidFill>
                <a:srgbClr val="000000"/>
              </a:solidFill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övergång till palliativ vård i livets slutskede</a:t>
            </a:r>
            <a:endParaRPr kumimoji="0" lang="sv-SE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782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ctrTitle"/>
          </p:nvPr>
        </p:nvSpPr>
        <p:spPr>
          <a:xfrm>
            <a:off x="988742" y="597909"/>
            <a:ext cx="9144000" cy="609793"/>
          </a:xfrm>
        </p:spPr>
        <p:txBody>
          <a:bodyPr/>
          <a:lstStyle/>
          <a:p>
            <a:r>
              <a:rPr lang="sv-SE" dirty="0"/>
              <a:t>Nationell variation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988742" y="1657349"/>
            <a:ext cx="4802187" cy="3631763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0000"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Stora variationer i omhändertagande och utfall för patienter med diabetesrelaterade fotkomplikationer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Färre enheter inom specialiserad vård än vid sekelskiftet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Skillnader finns avseende basalt omhändertagande</a:t>
            </a:r>
          </a:p>
        </p:txBody>
      </p:sp>
      <p:sp>
        <p:nvSpPr>
          <p:cNvPr id="6" name="textruta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CC831060-246E-4B4F-816D-C43328CAE3FF}"/>
              </a:ext>
            </a:extLst>
          </p:cNvPr>
          <p:cNvSpPr txBox="1"/>
          <p:nvPr/>
        </p:nvSpPr>
        <p:spPr>
          <a:xfrm>
            <a:off x="6401072" y="1657349"/>
            <a:ext cx="4802185" cy="36317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Patienter uttrycker bland annat att vardagen är svår att hantera, att det är svårt med kontakterna med vården och att det är svårt med samordning och resor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Handläggning enligt vårdförloppets intentioner (best </a:t>
            </a:r>
            <a:r>
              <a:rPr lang="sv-SE" sz="22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clinical</a:t>
            </a: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22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practice</a:t>
            </a:r>
            <a:r>
              <a:rPr lang="sv-SE" sz="22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) förbättrar livskvalitet och synes vara långsiktigt resurssparande</a:t>
            </a:r>
          </a:p>
          <a:p>
            <a:pPr lvl="0">
              <a:lnSpc>
                <a:spcPct val="100000"/>
              </a:lnSpc>
              <a:spcBef>
                <a:spcPts val="600"/>
              </a:spcBef>
              <a:defRPr/>
            </a:pPr>
            <a:endParaRPr lang="sv-SE" sz="2200" dirty="0">
              <a:solidFill>
                <a:srgbClr val="000000"/>
              </a:solidFill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62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4572000" y="993376"/>
            <a:ext cx="5969959" cy="609793"/>
          </a:xfrm>
        </p:spPr>
        <p:txBody>
          <a:bodyPr>
            <a:noAutofit/>
          </a:bodyPr>
          <a:lstStyle/>
          <a:p>
            <a:r>
              <a:rPr lang="sv-SE" sz="2800" dirty="0"/>
              <a:t>Vårdförloppet utgår från tillförlitliga och aktuella kunskapsstöd och baseras på bästa tillgängliga kunskap</a:t>
            </a:r>
          </a:p>
        </p:txBody>
      </p:sp>
      <p:sp>
        <p:nvSpPr>
          <p:cNvPr id="5" name="textrut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pic>
        <p:nvPicPr>
          <p:cNvPr id="4" name="Bildobjek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3942174" cy="6638924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20B6F87-E48F-42E5-A4A6-639B5D3652A8}"/>
              </a:ext>
            </a:extLst>
          </p:cNvPr>
          <p:cNvSpPr txBox="1"/>
          <p:nvPr/>
        </p:nvSpPr>
        <p:spPr>
          <a:xfrm>
            <a:off x="4741234" y="2305615"/>
            <a:ext cx="5800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Socialstyrelsens behandlingsriktlinjer för diabetes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IWGDF </a:t>
            </a:r>
            <a:r>
              <a:rPr lang="sv-SE" sz="28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Guidelines</a:t>
            </a: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(2019)</a:t>
            </a:r>
          </a:p>
          <a:p>
            <a:pPr marL="342900" lvl="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ADA </a:t>
            </a:r>
            <a:r>
              <a:rPr lang="sv-SE" sz="2800" dirty="0" err="1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Guidelines</a:t>
            </a:r>
            <a:r>
              <a:rPr lang="sv-SE" sz="2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640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ktangel 22">
            <a:extLst>
              <a:ext uri="{FF2B5EF4-FFF2-40B4-BE49-F238E27FC236}">
                <a16:creationId xmlns:a16="http://schemas.microsoft.com/office/drawing/2014/main" id="{223A6358-9C3D-4C8C-B3C4-55E7AE567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Rubri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Nulägesbeskrivning ur ett patientperspektiv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>
          <a:xfrm>
            <a:off x="4603007" y="1788158"/>
            <a:ext cx="6750798" cy="60979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1) Svårt med kroppsliga besvär</a:t>
            </a:r>
            <a:endParaRPr lang="sv-SE" sz="2000" dirty="0"/>
          </a:p>
          <a:p>
            <a:pPr lvl="0">
              <a:lnSpc>
                <a:spcPct val="100000"/>
              </a:lnSpc>
              <a:spcBef>
                <a:spcPts val="600"/>
              </a:spcBef>
              <a:defRPr/>
            </a:pPr>
            <a:endParaRPr lang="sv-SE" sz="1400" dirty="0"/>
          </a:p>
        </p:txBody>
      </p:sp>
      <p:sp>
        <p:nvSpPr>
          <p:cNvPr id="8" name="Platshållare för text 4"/>
          <p:cNvSpPr txBox="1">
            <a:spLocks/>
          </p:cNvSpPr>
          <p:nvPr/>
        </p:nvSpPr>
        <p:spPr>
          <a:xfrm>
            <a:off x="4603002" y="2563182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2) Svårt att hantera vardagen</a:t>
            </a:r>
          </a:p>
        </p:txBody>
      </p:sp>
      <p:sp>
        <p:nvSpPr>
          <p:cNvPr id="9" name="Platshållare för text 4"/>
          <p:cNvSpPr txBox="1">
            <a:spLocks/>
          </p:cNvSpPr>
          <p:nvPr/>
        </p:nvSpPr>
        <p:spPr>
          <a:xfrm>
            <a:off x="4603002" y="3338206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3) Skäms för sin kropp</a:t>
            </a:r>
            <a:endParaRPr lang="sv-SE" sz="2000" dirty="0"/>
          </a:p>
        </p:txBody>
      </p:sp>
      <p:sp>
        <p:nvSpPr>
          <p:cNvPr id="10" name="Platshållare för text 4"/>
          <p:cNvSpPr txBox="1">
            <a:spLocks/>
          </p:cNvSpPr>
          <p:nvPr/>
        </p:nvSpPr>
        <p:spPr>
          <a:xfrm>
            <a:off x="4603002" y="4113230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4) Svårt i kontakter med vården och icke-anpassad information</a:t>
            </a:r>
            <a:endParaRPr lang="sv-SE" sz="2000" dirty="0"/>
          </a:p>
        </p:txBody>
      </p:sp>
      <p:sp>
        <p:nvSpPr>
          <p:cNvPr id="2" name="Högerpil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191815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Högerpil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273707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Högerpil 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6883" y="3483772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Högerpil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581814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textruta 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18" name="textruta 17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603002" y="1264938"/>
            <a:ext cx="19562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>
                <a:solidFill>
                  <a:schemeClr val="accent4">
                    <a:lumMod val="75000"/>
                  </a:schemeClr>
                </a:solidFill>
              </a:rPr>
              <a:t>Utmaningar</a:t>
            </a:r>
          </a:p>
        </p:txBody>
      </p:sp>
      <p:pic>
        <p:nvPicPr>
          <p:cNvPr id="6" name="Bildobjekt 5" descr="Bilden visar patientens resa och utmaningar  genom vårdförloppet">
            <a:extLst>
              <a:ext uri="{FF2B5EF4-FFF2-40B4-BE49-F238E27FC236}">
                <a16:creationId xmlns:a16="http://schemas.microsoft.com/office/drawing/2014/main" id="{F0E020AC-D9C1-4588-8E96-351B9AE9DF7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8270" y="1359528"/>
            <a:ext cx="3697271" cy="5105749"/>
          </a:xfrm>
          <a:prstGeom prst="rect">
            <a:avLst/>
          </a:prstGeom>
        </p:spPr>
      </p:pic>
      <p:sp>
        <p:nvSpPr>
          <p:cNvPr id="16" name="Platshållare för text 4">
            <a:extLst>
              <a:ext uri="{FF2B5EF4-FFF2-40B4-BE49-F238E27FC236}">
                <a16:creationId xmlns:a16="http://schemas.microsoft.com/office/drawing/2014/main" id="{E050B7CE-5E4D-4EE5-9256-1C291D25DB9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603002" y="4894027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5) Svårt med samordning och resor</a:t>
            </a:r>
            <a:endParaRPr lang="sv-SE" sz="2000" dirty="0"/>
          </a:p>
        </p:txBody>
      </p:sp>
      <p:sp>
        <p:nvSpPr>
          <p:cNvPr id="19" name="Platshållare för text 4">
            <a:extLst>
              <a:ext uri="{FF2B5EF4-FFF2-40B4-BE49-F238E27FC236}">
                <a16:creationId xmlns:a16="http://schemas.microsoft.com/office/drawing/2014/main" id="{B1FAFACC-516F-4FD6-8332-4421A034A5E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/>
          </p:cNvSpPr>
          <p:nvPr/>
        </p:nvSpPr>
        <p:spPr>
          <a:xfrm>
            <a:off x="4603002" y="5674824"/>
            <a:ext cx="6750798" cy="60979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sv-SE" sz="20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6) Svårt att leva med flera sjukdomar</a:t>
            </a:r>
            <a:endParaRPr lang="sv-SE" sz="2000" dirty="0"/>
          </a:p>
        </p:txBody>
      </p:sp>
      <p:sp>
        <p:nvSpPr>
          <p:cNvPr id="20" name="Högerpil 13">
            <a:extLst>
              <a:ext uri="{FF2B5EF4-FFF2-40B4-BE49-F238E27FC236}">
                <a16:creationId xmlns:a16="http://schemas.microsoft.com/office/drawing/2014/main" id="{A50415E3-D79B-4982-9D0E-ECF8D5124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418030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Högerpil 13">
            <a:extLst>
              <a:ext uri="{FF2B5EF4-FFF2-40B4-BE49-F238E27FC236}">
                <a16:creationId xmlns:a16="http://schemas.microsoft.com/office/drawing/2014/main" id="{7FEEE9AC-57CE-4895-8785-0A1CB3A0A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293564" y="4999223"/>
            <a:ext cx="242490" cy="254805"/>
          </a:xfrm>
          <a:prstGeom prst="right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895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6E2D783-D7AD-45C1-86B6-2FC35A951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96643835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395" imgH="394" progId="TCLayout.ActiveDocument.1">
                  <p:embed/>
                </p:oleObj>
              </mc:Choice>
              <mc:Fallback>
                <p:oleObj name="think-cell Slide" r:id="rId5" imgW="395" imgH="394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56E2D783-D7AD-45C1-86B6-2FC35A9512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8D01E008-BBD9-458E-A1D7-A1D60B359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FFA5CDC-5724-410C-BB52-CB485B95F8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21107" y="617119"/>
            <a:ext cx="3983308" cy="609793"/>
          </a:xfrm>
        </p:spPr>
        <p:txBody>
          <a:bodyPr>
            <a:noAutofit/>
          </a:bodyPr>
          <a:lstStyle/>
          <a:p>
            <a:r>
              <a:rPr lang="sv-SE" dirty="0">
                <a:solidFill>
                  <a:srgbClr val="5A8695"/>
                </a:solidFill>
              </a:rPr>
              <a:t>Vårdförloppets mål</a:t>
            </a:r>
          </a:p>
        </p:txBody>
      </p:sp>
      <p:sp>
        <p:nvSpPr>
          <p:cNvPr id="9" name="textruta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809451C-DE7B-42ED-9F51-1871190F825D}"/>
              </a:ext>
            </a:extLst>
          </p:cNvPr>
          <p:cNvSpPr txBox="1"/>
          <p:nvPr/>
        </p:nvSpPr>
        <p:spPr>
          <a:xfrm>
            <a:off x="5421107" y="2411942"/>
            <a:ext cx="5408904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sv-SE" sz="2000" b="1" dirty="0">
                <a:solidFill>
                  <a:srgbClr val="000000"/>
                </a:solidFill>
              </a:rPr>
              <a:t>Mer specifikt syftar vårdförloppet till att: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minimera onödiga väntetider för patienter och optimera tillgängliga resurser i syfte att lindra smärta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minska risk för sår och förbättra </a:t>
            </a:r>
            <a:r>
              <a:rPr lang="sv-SE" sz="2000" dirty="0" err="1">
                <a:solidFill>
                  <a:srgbClr val="000000"/>
                </a:solidFill>
              </a:rPr>
              <a:t>läkningsbetingelser</a:t>
            </a:r>
            <a:r>
              <a:rPr lang="sv-SE" sz="2000" dirty="0">
                <a:solidFill>
                  <a:srgbClr val="000000"/>
                </a:solidFill>
              </a:rPr>
              <a:t>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förhindra eller läka ut infektion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bevara förmågan att gå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sv-SE" sz="2000" dirty="0">
                <a:solidFill>
                  <a:srgbClr val="000000"/>
                </a:solidFill>
              </a:rPr>
              <a:t>minska risken för amputation och </a:t>
            </a:r>
            <a:r>
              <a:rPr lang="sv-SE" sz="2000" dirty="0" err="1">
                <a:solidFill>
                  <a:srgbClr val="000000"/>
                </a:solidFill>
              </a:rPr>
              <a:t>förtida</a:t>
            </a:r>
            <a:r>
              <a:rPr lang="sv-SE" sz="2000" dirty="0">
                <a:solidFill>
                  <a:srgbClr val="000000"/>
                </a:solidFill>
              </a:rPr>
              <a:t> död.</a:t>
            </a:r>
          </a:p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41C08E10-37DC-40B7-AC4C-2D15114529BC}"/>
              </a:ext>
            </a:extLst>
          </p:cNvPr>
          <p:cNvSpPr txBox="1"/>
          <p:nvPr/>
        </p:nvSpPr>
        <p:spPr>
          <a:xfrm>
            <a:off x="5421108" y="1481204"/>
            <a:ext cx="611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i="1" dirty="0">
                <a:solidFill>
                  <a:srgbClr val="000000"/>
                </a:solidFill>
              </a:rPr>
              <a:t>Övergripande mål är att förbättra hälsorelaterad livskvalitet och öka delaktighet hos patienter med fotkomplikationer.</a:t>
            </a:r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EB97669-28D2-4194-A24F-D65D15FEB0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4461202" cy="664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405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B4976536-1147-4536-BD21-2EF5C9DE7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970758" y="4771933"/>
            <a:ext cx="2123268" cy="185463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38B9E893-937E-45CB-885F-520E271A97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12775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4" progId="TCLayout.ActiveDocument.1">
                  <p:embed/>
                </p:oleObj>
              </mc:Choice>
              <mc:Fallback>
                <p:oleObj name="think-cell Slide" r:id="rId4" imgW="395" imgH="394" progId="TCLayout.ActiveDocument.1">
                  <p:embed/>
                  <p:pic>
                    <p:nvPicPr>
                      <p:cNvPr id="20" name="Object 19" hidden="1">
                        <a:extLst>
                          <a:ext uri="{FF2B5EF4-FFF2-40B4-BE49-F238E27FC236}">
                            <a16:creationId xmlns:a16="http://schemas.microsoft.com/office/drawing/2014/main" id="{38B9E893-937E-45CB-885F-520E271A97F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6A758B33-E922-4132-AD7A-85BDE8A32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  <a:sym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AECD21E-1FC0-44B5-9B0F-67ECBD727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6758" y="374298"/>
            <a:ext cx="9144000" cy="609793"/>
          </a:xfrm>
        </p:spPr>
        <p:txBody>
          <a:bodyPr>
            <a:normAutofit fontScale="90000"/>
          </a:bodyPr>
          <a:lstStyle/>
          <a:p>
            <a:r>
              <a:rPr lang="sv-SE" dirty="0"/>
              <a:t>Vårdförloppet innehåller flödesschema och åtgärder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3526B6-D4F9-4B22-AC5A-C610BB2A6702}"/>
              </a:ext>
            </a:extLst>
          </p:cNvPr>
          <p:cNvSpPr/>
          <p:nvPr/>
        </p:nvSpPr>
        <p:spPr>
          <a:xfrm>
            <a:off x="357172" y="1483826"/>
            <a:ext cx="3279220" cy="360000"/>
          </a:xfrm>
          <a:prstGeom prst="rect">
            <a:avLst/>
          </a:prstGeom>
          <a:solidFill>
            <a:srgbClr val="92C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Flödesschema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77882F-B632-416D-AAC5-94C35B362B61}"/>
              </a:ext>
            </a:extLst>
          </p:cNvPr>
          <p:cNvSpPr/>
          <p:nvPr/>
        </p:nvSpPr>
        <p:spPr>
          <a:xfrm>
            <a:off x="4556854" y="1464197"/>
            <a:ext cx="7066576" cy="360000"/>
          </a:xfrm>
          <a:prstGeom prst="rect">
            <a:avLst/>
          </a:prstGeom>
          <a:solidFill>
            <a:srgbClr val="92CE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Åtgärdsblock</a:t>
            </a:r>
          </a:p>
        </p:txBody>
      </p:sp>
      <p:sp>
        <p:nvSpPr>
          <p:cNvPr id="12" name="Vänsterpil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>
            <a:off x="3914340" y="3621829"/>
            <a:ext cx="504000" cy="991556"/>
          </a:xfrm>
          <a:prstGeom prst="lef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377D7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Tabel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1082521"/>
              </p:ext>
            </p:extLst>
          </p:nvPr>
        </p:nvGraphicFramePr>
        <p:xfrm>
          <a:off x="4572895" y="2052330"/>
          <a:ext cx="7050535" cy="413055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63828">
                  <a:extLst>
                    <a:ext uri="{9D8B030D-6E8A-4147-A177-3AD203B41FA5}">
                      <a16:colId xmlns:a16="http://schemas.microsoft.com/office/drawing/2014/main" val="1177575122"/>
                    </a:ext>
                  </a:extLst>
                </a:gridCol>
                <a:gridCol w="2086707">
                  <a:extLst>
                    <a:ext uri="{9D8B030D-6E8A-4147-A177-3AD203B41FA5}">
                      <a16:colId xmlns:a16="http://schemas.microsoft.com/office/drawing/2014/main" val="636639073"/>
                    </a:ext>
                  </a:extLst>
                </a:gridCol>
              </a:tblGrid>
              <a:tr h="3047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Hälso- och sjukvårdens åtgärder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Patientens åtgärder</a:t>
                      </a:r>
                      <a:endParaRPr lang="sv-S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08788643"/>
                  </a:ext>
                </a:extLst>
              </a:tr>
              <a:tr h="3825781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(B1) Utredning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Bedöm följande: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samsjuklighet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eventuell immundämpande behandling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 nervfunktion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 cirkulation (klassifikation enligt WIFI)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infektionsstatus (klassifikation enligt IDSA/IWGDF)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perifera ödem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allmäntillstånd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• smärtförekomst.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sv-SE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sv-SE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Klassificera sår enligt San Antonio-klassifikationssystemen för interkollegial sårstatuskommunikation.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600" dirty="0"/>
                        <a:t>Omgående kontakta hälso- och sjukvården vid upptäckt av sår. Om etablerad kontakt finns med en diabetes-fotmottagning, kontakta denna.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1799594"/>
                  </a:ext>
                </a:extLst>
              </a:tr>
            </a:tbl>
          </a:graphicData>
        </a:graphic>
      </p:graphicFrame>
      <p:sp>
        <p:nvSpPr>
          <p:cNvPr id="10" name="textrut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0301680" y="136244"/>
            <a:ext cx="1551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>
                <a:solidFill>
                  <a:schemeClr val="bg1">
                    <a:lumMod val="65000"/>
                  </a:schemeClr>
                </a:solidFill>
              </a:rPr>
              <a:t>Diabetes med hög risk för fotsår</a:t>
            </a:r>
          </a:p>
        </p:txBody>
      </p:sp>
      <p:pic>
        <p:nvPicPr>
          <p:cNvPr id="2" name="Bildobjekt 1" descr="bilden visar exempel på ett flödesschema i vårdförloppet med sjukvårdens åtgärder och patientens åtgärder. ">
            <a:extLst>
              <a:ext uri="{FF2B5EF4-FFF2-40B4-BE49-F238E27FC236}">
                <a16:creationId xmlns:a16="http://schemas.microsoft.com/office/drawing/2014/main" id="{9055D80F-5F5D-4172-8025-38FBE43A3BD0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3779" y="2730630"/>
            <a:ext cx="3526006" cy="277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232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s3J6VVptlatHuCQ2_WW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0TgJhFrNbr7.Xbsbn_9N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JnIiB_kZHlsr6661thS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Fs3J6VVptlatHuCQ2_WWQ"/>
</p:tagLst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årdförlopp presentation mall" id="{D6D87600-4664-4D8D-AFA0-A72CB7C11140}" vid="{9226E296-3A06-4CC4-8B97-86EDD3B06295}"/>
    </a:ext>
  </a:extLst>
</a:theme>
</file>

<file path=ppt/theme/theme2.xml><?xml version="1.0" encoding="utf-8"?>
<a:theme xmlns:a="http://schemas.openxmlformats.org/drawingml/2006/main" name="1_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årdförlopp presentation mall" id="{D6D87600-4664-4D8D-AFA0-A72CB7C11140}" vid="{1B389F5C-5568-4364-BE4C-2A08D45B2CD8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1353</TotalTime>
  <Words>1400</Words>
  <Application>Microsoft Office PowerPoint</Application>
  <PresentationFormat>Bredbild</PresentationFormat>
  <Paragraphs>209</Paragraphs>
  <Slides>18</Slides>
  <Notes>5</Notes>
  <HiddenSlides>0</HiddenSlides>
  <MMClips>0</MMClips>
  <ScaleCrop>false</ScaleCrop>
  <HeadingPairs>
    <vt:vector size="8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2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Tema_sveriges_regioner_i_samverkan</vt:lpstr>
      <vt:lpstr>1_Tema_sveriges_regioner_i_samverkan</vt:lpstr>
      <vt:lpstr>think-cell Slide</vt:lpstr>
      <vt:lpstr>PowerPoint-presentation</vt:lpstr>
      <vt:lpstr>Syftet med personcentrerade och sammanhållna vårdförlopp </vt:lpstr>
      <vt:lpstr>Regionerna i samverkan</vt:lpstr>
      <vt:lpstr>Personcentrerat och sammanhållet  vårdförlopp för Diabetes med hög risk för fotsår</vt:lpstr>
      <vt:lpstr>Nationell variation</vt:lpstr>
      <vt:lpstr>Vårdförloppet utgår från tillförlitliga och aktuella kunskapsstöd och baseras på bästa tillgängliga kunskap</vt:lpstr>
      <vt:lpstr>Nulägesbeskrivning ur ett patientperspektiv</vt:lpstr>
      <vt:lpstr>Vårdförloppets mål</vt:lpstr>
      <vt:lpstr>Vårdförloppet innehåller flödesschema och åtgärder </vt:lpstr>
      <vt:lpstr>Vårdförloppet i korthet</vt:lpstr>
      <vt:lpstr>Vårdförloppet lägger tonvikt på</vt:lpstr>
      <vt:lpstr>Patientkontrakt</vt:lpstr>
      <vt:lpstr>Vad kommer att följas upp (urval)</vt:lpstr>
      <vt:lpstr>Vad blir konsekvenserna?</vt:lpstr>
      <vt:lpstr>Dialog</vt:lpstr>
      <vt:lpstr>Deltagare</vt:lpstr>
      <vt:lpstr>Personcentrerat och sammanhållet vårdförlopp för Diabetes med hög risk för fotsår</vt:lpstr>
      <vt:lpstr>Mer information och stöd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Holmström Christina</dc:creator>
  <cp:lastModifiedBy>Kaija Seijboldt</cp:lastModifiedBy>
  <cp:revision>103</cp:revision>
  <dcterms:created xsi:type="dcterms:W3CDTF">2020-05-28T13:45:39Z</dcterms:created>
  <dcterms:modified xsi:type="dcterms:W3CDTF">2023-09-25T18:57:33Z</dcterms:modified>
</cp:coreProperties>
</file>